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0"/>
  </p:notesMasterIdLst>
  <p:sldIdLst>
    <p:sldId id="392" r:id="rId2"/>
    <p:sldId id="309" r:id="rId3"/>
    <p:sldId id="310" r:id="rId4"/>
    <p:sldId id="311" r:id="rId5"/>
    <p:sldId id="312" r:id="rId6"/>
    <p:sldId id="313" r:id="rId7"/>
    <p:sldId id="307" r:id="rId8"/>
    <p:sldId id="308" r:id="rId9"/>
  </p:sldIdLst>
  <p:sldSz cx="9144000" cy="6858000" type="screen4x3"/>
  <p:notesSz cx="6940550" cy="92805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3">
          <p15:clr>
            <a:srgbClr val="A4A3A4"/>
          </p15:clr>
        </p15:guide>
        <p15:guide id="2" pos="218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88630" autoAdjust="0"/>
  </p:normalViewPr>
  <p:slideViewPr>
    <p:cSldViewPr>
      <p:cViewPr varScale="1">
        <p:scale>
          <a:sx n="112" d="100"/>
          <a:sy n="112" d="100"/>
        </p:scale>
        <p:origin x="97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31360"/>
    </p:cViewPr>
  </p:sorterViewPr>
  <p:notesViewPr>
    <p:cSldViewPr>
      <p:cViewPr>
        <p:scale>
          <a:sx n="75" d="100"/>
          <a:sy n="75" d="100"/>
        </p:scale>
        <p:origin x="-1302" y="1170"/>
      </p:cViewPr>
      <p:guideLst>
        <p:guide orient="horz" pos="2923"/>
        <p:guide pos="218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2DD30AE-E216-42EA-CB04-41D15A19C5A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243513" y="0"/>
            <a:ext cx="1697037" cy="3095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t" anchorCtr="0" compatLnSpc="1">
            <a:prstTxWarp prst="textNoShape">
              <a:avLst/>
            </a:prstTxWarp>
          </a:bodyPr>
          <a:lstStyle>
            <a:lvl1pPr defTabSz="927100">
              <a:defRPr sz="1200"/>
            </a:lvl1pPr>
          </a:lstStyle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2051" name="Rectangle 4">
            <a:extLst>
              <a:ext uri="{FF2B5EF4-FFF2-40B4-BE49-F238E27FC236}">
                <a16:creationId xmlns:a16="http://schemas.microsoft.com/office/drawing/2014/main" id="{E92C5D8B-14A9-CE7D-CDD3-F04B9C8EAE9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20725" y="496888"/>
            <a:ext cx="5397500" cy="404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FB863E39-6AEE-0883-8E3D-15C692B5A40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74675" y="4932363"/>
            <a:ext cx="5638800" cy="35861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8C70A46C-E301-ABC7-4237-0B9FC988ABC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949450" y="8834438"/>
            <a:ext cx="3006725" cy="3794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b" anchorCtr="0" compatLnSpc="1">
            <a:prstTxWarp prst="textNoShape">
              <a:avLst/>
            </a:prstTxWarp>
          </a:bodyPr>
          <a:lstStyle>
            <a:lvl1pPr algn="ctr" defTabSz="927100">
              <a:defRPr sz="1000"/>
            </a:lvl1pPr>
          </a:lstStyle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E58DAF80-D271-F192-25DB-3D0DD11463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016625" y="8810625"/>
            <a:ext cx="407988" cy="3857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b" anchorCtr="0" compatLnSpc="1">
            <a:prstTxWarp prst="textNoShape">
              <a:avLst/>
            </a:prstTxWarp>
          </a:bodyPr>
          <a:lstStyle>
            <a:lvl1pPr algn="r" defTabSz="927100">
              <a:defRPr sz="1200"/>
            </a:lvl1pPr>
          </a:lstStyle>
          <a:p>
            <a:pPr>
              <a:defRPr/>
            </a:pPr>
            <a:fld id="{DDE6D200-1634-4096-99F9-BBA9AAB5A6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055" name="Line 8">
            <a:extLst>
              <a:ext uri="{FF2B5EF4-FFF2-40B4-BE49-F238E27FC236}">
                <a16:creationId xmlns:a16="http://schemas.microsoft.com/office/drawing/2014/main" id="{26FAAD90-78A2-C6D5-D4C2-90017683ABA0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950" y="387350"/>
            <a:ext cx="5783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Line 9">
            <a:extLst>
              <a:ext uri="{FF2B5EF4-FFF2-40B4-BE49-F238E27FC236}">
                <a16:creationId xmlns:a16="http://schemas.microsoft.com/office/drawing/2014/main" id="{121CA8FC-E16F-4582-A4CA-60B3B8AA8ECE}"/>
              </a:ext>
            </a:extLst>
          </p:cNvPr>
          <p:cNvSpPr>
            <a:spLocks noChangeShapeType="1"/>
          </p:cNvSpPr>
          <p:nvPr/>
        </p:nvSpPr>
        <p:spPr bwMode="auto">
          <a:xfrm>
            <a:off x="587375" y="4657725"/>
            <a:ext cx="5784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Line 10">
            <a:extLst>
              <a:ext uri="{FF2B5EF4-FFF2-40B4-BE49-F238E27FC236}">
                <a16:creationId xmlns:a16="http://schemas.microsoft.com/office/drawing/2014/main" id="{7B066B85-250F-CCB5-48DA-029BA5A08F6E}"/>
              </a:ext>
            </a:extLst>
          </p:cNvPr>
          <p:cNvSpPr>
            <a:spLocks noChangeShapeType="1"/>
          </p:cNvSpPr>
          <p:nvPr/>
        </p:nvSpPr>
        <p:spPr bwMode="auto">
          <a:xfrm>
            <a:off x="581025" y="8766175"/>
            <a:ext cx="5784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Text Box 11">
            <a:extLst>
              <a:ext uri="{FF2B5EF4-FFF2-40B4-BE49-F238E27FC236}">
                <a16:creationId xmlns:a16="http://schemas.microsoft.com/office/drawing/2014/main" id="{EAC21795-CA32-7D38-0B91-78A02E2C8B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4651375"/>
            <a:ext cx="668337" cy="3048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2678" tIns="46340" rIns="92678" bIns="46340">
            <a:spAutoFit/>
          </a:bodyPr>
          <a:lstStyle>
            <a:lvl1pPr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355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2710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9065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52613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098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670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242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814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 sz="1400" b="1"/>
              <a:t>Notes: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marL="279400" indent="-279400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69695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5513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4013" y="52388"/>
            <a:ext cx="2124075" cy="65103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7025" y="52388"/>
            <a:ext cx="6224588" cy="65103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7338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100" y="52388"/>
            <a:ext cx="7772400" cy="9255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7025" y="1276350"/>
            <a:ext cx="4173538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963" y="1276350"/>
            <a:ext cx="4175125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18644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51993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20028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7025" y="1276350"/>
            <a:ext cx="4173538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963" y="1276350"/>
            <a:ext cx="4175125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9158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4537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02130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4523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3131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9200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BB9D849-9974-BD62-1C13-2645D32A4A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73100" y="52388"/>
            <a:ext cx="7772400" cy="925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6C184E4-4DC8-5869-8E26-A8B2C11470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27025" y="1276350"/>
            <a:ext cx="8501063" cy="528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A006167-713D-CCB7-CB7C-EED5707BF7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Designing Classes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93F72F1-2BBA-0DEC-7B0B-A28B63BD564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070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79C6C2D7-6D9A-53CE-F416-4506A9806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Finding the Classes in a Problem</a:t>
            </a:r>
          </a:p>
        </p:txBody>
      </p:sp>
      <p:sp>
        <p:nvSpPr>
          <p:cNvPr id="28675" name="Content Placeholder 2">
            <a:extLst>
              <a:ext uri="{FF2B5EF4-FFF2-40B4-BE49-F238E27FC236}">
                <a16:creationId xmlns:a16="http://schemas.microsoft.com/office/drawing/2014/main" id="{47549371-A95B-6677-3DBA-D5A82F7C61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cs typeface="Courier New" panose="02070309020205020404" pitchFamily="49" charset="0"/>
              </a:rPr>
              <a:t>When developing object oriented program, first goal is to identify classes</a:t>
            </a:r>
          </a:p>
          <a:p>
            <a:pPr lvl="1" eaLnBrk="1" hangingPunct="1"/>
            <a:r>
              <a:rPr lang="en-US" altLang="en-US">
                <a:cs typeface="Courier New" panose="02070309020205020404" pitchFamily="49" charset="0"/>
              </a:rPr>
              <a:t>Typically involves identifying the real-world objects that are in the problem</a:t>
            </a:r>
          </a:p>
          <a:p>
            <a:pPr lvl="1" eaLnBrk="1" hangingPunct="1"/>
            <a:r>
              <a:rPr lang="en-US" altLang="en-US">
                <a:cs typeface="Courier New" panose="02070309020205020404" pitchFamily="49" charset="0"/>
              </a:rPr>
              <a:t>Technique for identifying classes:</a:t>
            </a:r>
          </a:p>
          <a:p>
            <a:pPr marL="1371600" lvl="2" indent="-457200" eaLnBrk="1" hangingPunct="1">
              <a:buFontTx/>
              <a:buAutoNum type="arabicPeriod"/>
            </a:pPr>
            <a:r>
              <a:rPr lang="en-US" altLang="en-US">
                <a:cs typeface="Courier New" panose="02070309020205020404" pitchFamily="49" charset="0"/>
              </a:rPr>
              <a:t>Get written description of the problem domain</a:t>
            </a:r>
          </a:p>
          <a:p>
            <a:pPr marL="1371600" lvl="2" indent="-457200" eaLnBrk="1" hangingPunct="1">
              <a:buFontTx/>
              <a:buAutoNum type="arabicPeriod"/>
            </a:pPr>
            <a:r>
              <a:rPr lang="en-US" altLang="en-US">
                <a:cs typeface="Courier New" panose="02070309020205020404" pitchFamily="49" charset="0"/>
              </a:rPr>
              <a:t>Identify all nouns in the description, each of which is a potential class</a:t>
            </a:r>
          </a:p>
          <a:p>
            <a:pPr marL="1371600" lvl="2" indent="-457200" eaLnBrk="1" hangingPunct="1">
              <a:buFontTx/>
              <a:buAutoNum type="arabicPeriod"/>
            </a:pPr>
            <a:r>
              <a:rPr lang="en-US" altLang="en-US">
                <a:cs typeface="Courier New" panose="02070309020205020404" pitchFamily="49" charset="0"/>
              </a:rPr>
              <a:t>Refine the list to include only classes that are relevant to the problem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4259949A-8EF0-BD0A-1F9C-1B60E81CF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Finding the Classes in a Problem (cont’d.)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B84462-181D-FA16-C1A0-36F2149FB1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>
              <a:buFontTx/>
              <a:buAutoNum type="arabicPeriod"/>
              <a:defRPr/>
            </a:pPr>
            <a:r>
              <a:rPr lang="en-US" altLang="en-US" dirty="0"/>
              <a:t>Get written description of the problem domain</a:t>
            </a:r>
          </a:p>
          <a:p>
            <a:pPr lvl="1">
              <a:defRPr/>
            </a:pPr>
            <a:r>
              <a:rPr lang="en-US" altLang="en-US" dirty="0"/>
              <a:t>May be written by you or by an expert</a:t>
            </a:r>
          </a:p>
          <a:p>
            <a:pPr lvl="1">
              <a:defRPr/>
            </a:pPr>
            <a:r>
              <a:rPr lang="en-US" altLang="en-US" dirty="0"/>
              <a:t>Should include any or all of the following:</a:t>
            </a:r>
          </a:p>
          <a:p>
            <a:pPr lvl="2">
              <a:defRPr/>
            </a:pPr>
            <a:r>
              <a:rPr lang="en-US" altLang="en-US" dirty="0"/>
              <a:t>Physical objects simulated by the program</a:t>
            </a:r>
          </a:p>
          <a:p>
            <a:pPr lvl="2">
              <a:defRPr/>
            </a:pPr>
            <a:r>
              <a:rPr lang="en-US" altLang="en-US" dirty="0"/>
              <a:t>The role played by a person </a:t>
            </a:r>
          </a:p>
          <a:p>
            <a:pPr lvl="2">
              <a:defRPr/>
            </a:pPr>
            <a:r>
              <a:rPr lang="en-US" altLang="en-US" dirty="0"/>
              <a:t>The result of a business event</a:t>
            </a:r>
          </a:p>
          <a:p>
            <a:pPr lvl="2">
              <a:defRPr/>
            </a:pPr>
            <a:r>
              <a:rPr lang="en-US" altLang="en-US" dirty="0"/>
              <a:t>Recordkeeping items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EE03CDAF-F7F4-E908-16EC-ABC75C4B7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Finding the Classes in a Problem (cont’d.)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F87FB5-EF5C-36A4-8072-DD1B529E4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>
              <a:buFontTx/>
              <a:buAutoNum type="arabicPeriod" startAt="2"/>
              <a:defRPr/>
            </a:pPr>
            <a:r>
              <a:rPr lang="en-US" altLang="en-US" dirty="0"/>
              <a:t>Identify all nouns in the description, each of which is a potential class</a:t>
            </a:r>
          </a:p>
          <a:p>
            <a:pPr lvl="1">
              <a:defRPr/>
            </a:pPr>
            <a:r>
              <a:rPr lang="en-US" altLang="en-US" dirty="0"/>
              <a:t>Should include noun phrases and pronouns</a:t>
            </a:r>
          </a:p>
          <a:p>
            <a:pPr lvl="1">
              <a:defRPr/>
            </a:pPr>
            <a:r>
              <a:rPr lang="en-US" altLang="en-US" dirty="0"/>
              <a:t>Some nouns may appear twice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0237CE61-616B-4F02-B505-D996E59BE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Finding the Classes in a Problem (cont’d.)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E37A1D-7DAF-C743-832B-07DC17A97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>
              <a:buFontTx/>
              <a:buAutoNum type="arabicPeriod" startAt="3"/>
              <a:defRPr/>
            </a:pPr>
            <a:r>
              <a:rPr lang="en-US" altLang="en-US" dirty="0"/>
              <a:t>Refine the list to include only classes that are relevant to the problem</a:t>
            </a:r>
          </a:p>
          <a:p>
            <a:pPr lvl="1">
              <a:defRPr/>
            </a:pPr>
            <a:r>
              <a:rPr lang="en-US" altLang="en-US" dirty="0"/>
              <a:t>Remove nouns that mean the same thing</a:t>
            </a:r>
          </a:p>
          <a:p>
            <a:pPr lvl="1">
              <a:defRPr/>
            </a:pPr>
            <a:r>
              <a:rPr lang="en-US" altLang="en-US" dirty="0"/>
              <a:t>Remove nouns that represent items that the program does not need to be concerned with</a:t>
            </a:r>
          </a:p>
          <a:p>
            <a:pPr lvl="1">
              <a:defRPr/>
            </a:pPr>
            <a:r>
              <a:rPr lang="en-US" altLang="en-US" dirty="0"/>
              <a:t>Remove nouns that represent objects, not classes</a:t>
            </a:r>
          </a:p>
          <a:p>
            <a:pPr lvl="1">
              <a:defRPr/>
            </a:pPr>
            <a:r>
              <a:rPr lang="en-US" altLang="en-US" dirty="0"/>
              <a:t>Remove nouns that represent simple values that can be assigned to a variable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>
            <a:extLst>
              <a:ext uri="{FF2B5EF4-FFF2-40B4-BE49-F238E27FC236}">
                <a16:creationId xmlns:a16="http://schemas.microsoft.com/office/drawing/2014/main" id="{097D92A1-7526-F92A-CC35-DAE9D9089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Identifying a Class’s Responsibilities</a:t>
            </a:r>
          </a:p>
        </p:txBody>
      </p:sp>
      <p:sp>
        <p:nvSpPr>
          <p:cNvPr id="32771" name="Content Placeholder 2">
            <a:extLst>
              <a:ext uri="{FF2B5EF4-FFF2-40B4-BE49-F238E27FC236}">
                <a16:creationId xmlns:a16="http://schemas.microsoft.com/office/drawing/2014/main" id="{85FC6EBE-B100-0E21-91A5-8910B0EF50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A classes responsibilities are:</a:t>
            </a:r>
          </a:p>
          <a:p>
            <a:pPr lvl="1"/>
            <a:r>
              <a:rPr lang="en-US" altLang="en-US"/>
              <a:t>The things the class is responsible for knowing</a:t>
            </a:r>
          </a:p>
          <a:p>
            <a:pPr lvl="2"/>
            <a:r>
              <a:rPr lang="en-US" altLang="en-US"/>
              <a:t>Identifying these helps identify the class’s data attributes</a:t>
            </a:r>
          </a:p>
          <a:p>
            <a:pPr lvl="1"/>
            <a:r>
              <a:rPr lang="en-US" altLang="en-US"/>
              <a:t>The actions the class is responsible for doing</a:t>
            </a:r>
          </a:p>
          <a:p>
            <a:pPr lvl="2"/>
            <a:r>
              <a:rPr lang="en-US" altLang="en-US"/>
              <a:t>Identifying these helps identify the class’s methods</a:t>
            </a:r>
          </a:p>
          <a:p>
            <a:r>
              <a:rPr lang="en-US" altLang="en-US"/>
              <a:t>To find out a class’s responsibilities look at the problem domain</a:t>
            </a:r>
          </a:p>
          <a:p>
            <a:pPr lvl="1"/>
            <a:r>
              <a:rPr lang="en-US" altLang="en-US"/>
              <a:t>Deduce required information and actions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A3BAA9B5-F997-0047-B60C-87A39034D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Techniques for Designing Classes</a:t>
            </a:r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id="{E8502888-5B5C-8AE2-AD67-706B00FFB1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u="sng" dirty="0">
                <a:cs typeface="Courier New" panose="02070309020205020404" pitchFamily="49" charset="0"/>
              </a:rPr>
              <a:t>UML diagram</a:t>
            </a:r>
            <a:r>
              <a:rPr lang="en-US" altLang="en-US" dirty="0">
                <a:cs typeface="Courier New" panose="02070309020205020404" pitchFamily="49" charset="0"/>
              </a:rPr>
              <a:t>: standard diagrams for graphically depicting object-oriented systems</a:t>
            </a:r>
          </a:p>
          <a:p>
            <a:pPr lvl="1" eaLnBrk="1" hangingPunct="1"/>
            <a:r>
              <a:rPr lang="en-US" altLang="en-US" dirty="0">
                <a:cs typeface="Courier New" panose="02070309020205020404" pitchFamily="49" charset="0"/>
              </a:rPr>
              <a:t>Stands for Unified Modeling Language</a:t>
            </a:r>
          </a:p>
          <a:p>
            <a:pPr eaLnBrk="1" hangingPunct="1"/>
            <a:r>
              <a:rPr lang="en-US" altLang="en-US" dirty="0">
                <a:cs typeface="Courier New" panose="02070309020205020404" pitchFamily="49" charset="0"/>
              </a:rPr>
              <a:t>General layout: box divided into three sections:</a:t>
            </a:r>
          </a:p>
          <a:p>
            <a:pPr lvl="1" eaLnBrk="1" hangingPunct="1"/>
            <a:r>
              <a:rPr lang="en-US" altLang="en-US" dirty="0">
                <a:cs typeface="Courier New" panose="02070309020205020404" pitchFamily="49" charset="0"/>
              </a:rPr>
              <a:t>Top section: name of the class</a:t>
            </a:r>
          </a:p>
          <a:p>
            <a:pPr lvl="1" eaLnBrk="1" hangingPunct="1"/>
            <a:r>
              <a:rPr lang="en-US" altLang="en-US" dirty="0">
                <a:cs typeface="Courier New" panose="02070309020205020404" pitchFamily="49" charset="0"/>
              </a:rPr>
              <a:t>Middle section: list of data attributes</a:t>
            </a:r>
          </a:p>
          <a:p>
            <a:pPr lvl="1" eaLnBrk="1" hangingPunct="1"/>
            <a:r>
              <a:rPr lang="en-US" altLang="en-US" dirty="0">
                <a:cs typeface="Courier New" panose="02070309020205020404" pitchFamily="49" charset="0"/>
              </a:rPr>
              <a:t>Bottom section: list of class methods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3" descr="UML Diagram example">
            <a:extLst>
              <a:ext uri="{FF2B5EF4-FFF2-40B4-BE49-F238E27FC236}">
                <a16:creationId xmlns:a16="http://schemas.microsoft.com/office/drawing/2014/main" id="{46C3E72C-2272-08E3-E634-C0EC4CE3DF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7" y="1295400"/>
            <a:ext cx="8124825" cy="487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C2ABB94-7233-A29E-317F-8A7CC3F16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100" y="52388"/>
            <a:ext cx="7772400" cy="925512"/>
          </a:xfrm>
        </p:spPr>
        <p:txBody>
          <a:bodyPr/>
          <a:lstStyle/>
          <a:p>
            <a:r>
              <a:rPr lang="en-US" altLang="en-US" dirty="0"/>
              <a:t>UML Diagram Example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4689</TotalTime>
  <Words>331</Words>
  <Application>Microsoft Macintosh PowerPoint</Application>
  <PresentationFormat>On-screen Show (4:3)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Courier New</vt:lpstr>
      <vt:lpstr>Times New Roman</vt:lpstr>
      <vt:lpstr>Office Theme</vt:lpstr>
      <vt:lpstr>Designing Classes</vt:lpstr>
      <vt:lpstr>Finding the Classes in a Problem</vt:lpstr>
      <vt:lpstr>Finding the Classes in a Problem (cont’d.)</vt:lpstr>
      <vt:lpstr>Finding the Classes in a Problem (cont’d.)</vt:lpstr>
      <vt:lpstr>Finding the Classes in a Problem (cont’d.)</vt:lpstr>
      <vt:lpstr>Identifying a Class’s Responsibilities</vt:lpstr>
      <vt:lpstr>Techniques for Designing Classes</vt:lpstr>
      <vt:lpstr>UML Diagram Example</vt:lpstr>
    </vt:vector>
  </TitlesOfParts>
  <Company>Georgia 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Programming</dc:title>
  <dc:creator>College of Computing</dc:creator>
  <cp:lastModifiedBy>William Forsyth</cp:lastModifiedBy>
  <cp:revision>176</cp:revision>
  <cp:lastPrinted>2001-05-09T19:53:32Z</cp:lastPrinted>
  <dcterms:created xsi:type="dcterms:W3CDTF">1999-03-03T13:26:07Z</dcterms:created>
  <dcterms:modified xsi:type="dcterms:W3CDTF">2026-05-20T15:17:35Z</dcterms:modified>
</cp:coreProperties>
</file>