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0"/>
  </p:notesMasterIdLst>
  <p:sldIdLst>
    <p:sldId id="392" r:id="rId2"/>
    <p:sldId id="547" r:id="rId3"/>
    <p:sldId id="548" r:id="rId4"/>
    <p:sldId id="404" r:id="rId5"/>
    <p:sldId id="546" r:id="rId6"/>
    <p:sldId id="320" r:id="rId7"/>
    <p:sldId id="549" r:id="rId8"/>
    <p:sldId id="550" r:id="rId9"/>
    <p:sldId id="551" r:id="rId10"/>
    <p:sldId id="565" r:id="rId11"/>
    <p:sldId id="552" r:id="rId12"/>
    <p:sldId id="554" r:id="rId13"/>
    <p:sldId id="475" r:id="rId14"/>
    <p:sldId id="476" r:id="rId15"/>
    <p:sldId id="477" r:id="rId16"/>
    <p:sldId id="478" r:id="rId17"/>
    <p:sldId id="479" r:id="rId18"/>
    <p:sldId id="480" r:id="rId19"/>
    <p:sldId id="555" r:id="rId20"/>
    <p:sldId id="556" r:id="rId21"/>
    <p:sldId id="557" r:id="rId22"/>
    <p:sldId id="365" r:id="rId23"/>
    <p:sldId id="558" r:id="rId24"/>
    <p:sldId id="402" r:id="rId25"/>
    <p:sldId id="408" r:id="rId26"/>
    <p:sldId id="559" r:id="rId27"/>
    <p:sldId id="560" r:id="rId28"/>
    <p:sldId id="429" r:id="rId29"/>
    <p:sldId id="571" r:id="rId30"/>
    <p:sldId id="568" r:id="rId31"/>
    <p:sldId id="562" r:id="rId32"/>
    <p:sldId id="563" r:id="rId33"/>
    <p:sldId id="564" r:id="rId34"/>
    <p:sldId id="569" r:id="rId35"/>
    <p:sldId id="570" r:id="rId36"/>
    <p:sldId id="566" r:id="rId37"/>
    <p:sldId id="567" r:id="rId38"/>
    <p:sldId id="561" r:id="rId39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8630" autoAdjust="0"/>
  </p:normalViewPr>
  <p:slideViewPr>
    <p:cSldViewPr>
      <p:cViewPr varScale="1">
        <p:scale>
          <a:sx n="112" d="100"/>
          <a:sy n="112" d="100"/>
        </p:scale>
        <p:origin x="21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slides/slide18.xml" Type="http://schemas.openxmlformats.org/officeDocument/2006/relationships/slide"/><Relationship Id="rId2" Target="slides/slide1.xml" Type="http://schemas.openxmlformats.org/officeDocument/2006/relationships/slide"/><Relationship Id="rId20" Target="slides/slide19.xml" Type="http://schemas.openxmlformats.org/officeDocument/2006/relationships/slide"/><Relationship Id="rId21" Target="slides/slide20.xml" Type="http://schemas.openxmlformats.org/officeDocument/2006/relationships/slide"/><Relationship Id="rId22" Target="slides/slide21.xml" Type="http://schemas.openxmlformats.org/officeDocument/2006/relationships/slide"/><Relationship Id="rId23" Target="slides/slide22.xml" Type="http://schemas.openxmlformats.org/officeDocument/2006/relationships/slide"/><Relationship Id="rId24" Target="slides/slide23.xml" Type="http://schemas.openxmlformats.org/officeDocument/2006/relationships/slide"/><Relationship Id="rId25" Target="slides/slide24.xml" Type="http://schemas.openxmlformats.org/officeDocument/2006/relationships/slide"/><Relationship Id="rId26" Target="slides/slide25.xml" Type="http://schemas.openxmlformats.org/officeDocument/2006/relationships/slide"/><Relationship Id="rId27" Target="slides/slide26.xml" Type="http://schemas.openxmlformats.org/officeDocument/2006/relationships/slide"/><Relationship Id="rId28" Target="slides/slide27.xml" Type="http://schemas.openxmlformats.org/officeDocument/2006/relationships/slide"/><Relationship Id="rId29" Target="slides/slide28.xml" Type="http://schemas.openxmlformats.org/officeDocument/2006/relationships/slide"/><Relationship Id="rId3" Target="slides/slide2.xml" Type="http://schemas.openxmlformats.org/officeDocument/2006/relationships/slide"/><Relationship Id="rId30" Target="slides/slide29.xml" Type="http://schemas.openxmlformats.org/officeDocument/2006/relationships/slide"/><Relationship Id="rId31" Target="slides/slide30.xml" Type="http://schemas.openxmlformats.org/officeDocument/2006/relationships/slide"/><Relationship Id="rId32" Target="slides/slide31.xml" Type="http://schemas.openxmlformats.org/officeDocument/2006/relationships/slide"/><Relationship Id="rId33" Target="slides/slide32.xml" Type="http://schemas.openxmlformats.org/officeDocument/2006/relationships/slide"/><Relationship Id="rId34" Target="slides/slide33.xml" Type="http://schemas.openxmlformats.org/officeDocument/2006/relationships/slide"/><Relationship Id="rId35" Target="slides/slide34.xml" Type="http://schemas.openxmlformats.org/officeDocument/2006/relationships/slide"/><Relationship Id="rId36" Target="slides/slide35.xml" Type="http://schemas.openxmlformats.org/officeDocument/2006/relationships/slide"/><Relationship Id="rId37" Target="slides/slide36.xml" Type="http://schemas.openxmlformats.org/officeDocument/2006/relationships/slide"/><Relationship Id="rId38" Target="slides/slide37.xml" Type="http://schemas.openxmlformats.org/officeDocument/2006/relationships/slide"/><Relationship Id="rId39" Target="slides/slide38.xml" Type="http://schemas.openxmlformats.org/officeDocument/2006/relationships/slide"/><Relationship Id="rId4" Target="slides/slide3.xml" Type="http://schemas.openxmlformats.org/officeDocument/2006/relationships/slide"/><Relationship Id="rId40" Target="notesMasters/notesMaster1.xml" Type="http://schemas.openxmlformats.org/officeDocument/2006/relationships/notesMaster"/><Relationship Id="rId41" Target="presProps.xml" Type="http://schemas.openxmlformats.org/officeDocument/2006/relationships/presProps"/><Relationship Id="rId42" Target="viewProps.xml" Type="http://schemas.openxmlformats.org/officeDocument/2006/relationships/viewProps"/><Relationship Id="rId43" Target="theme/theme1.xml" Type="http://schemas.openxmlformats.org/officeDocument/2006/relationships/theme"/><Relationship Id="rId44" Target="tableStyles.xml" Type="http://schemas.openxmlformats.org/officeDocument/2006/relationships/tableStyles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9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0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6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7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9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5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 a binary search, each check reduces the total amount of work by half. Even if the amount of work doubles, that only adds one extra step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0982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 a binary search, each check reduces the total amount of work by half. Even if the amount of work doubles, that only adds one extra step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891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Array name is “</a:t>
            </a:r>
            <a:r>
              <a:rPr lang="en-US" dirty="0" err="1"/>
              <a:t>arr</a:t>
            </a:r>
            <a:r>
              <a:rPr lang="en-US" dirty="0"/>
              <a:t>”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4136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Array name is “</a:t>
            </a:r>
            <a:r>
              <a:rPr lang="en-US" dirty="0" err="1"/>
              <a:t>sel</a:t>
            </a:r>
            <a:r>
              <a:rPr lang="en-US" dirty="0"/>
              <a:t>”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1201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043E83-1B97-CD47-9A6A-7D3D30D0DBDF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1991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complex algorithms are harder to understand and to code without making common mistakes</a:t>
            </a:r>
          </a:p>
          <a:p>
            <a:r>
              <a:rPr lang="en-US" dirty="0"/>
              <a:t>Testing, and bug hunting take time. 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026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Starting with a partially sorted list, with the last 10 elements unsorted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32145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20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https://www.youtube.com/watch?v=Cq7SMsQBEUw" TargetMode="External" Type="http://schemas.openxmlformats.org/officeDocument/2006/relationships/hyperlink"/></Relationships>
</file>

<file path=ppt/slides/_rels/slide2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https://www.youtube.com/watch?v=92BfuxHn2XE" TargetMode="External" Type="http://schemas.openxmlformats.org/officeDocument/2006/relationships/hyperlink"/></Relationships>
</file>

<file path=ppt/slides/_rels/slide2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2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5.xml" Type="http://schemas.openxmlformats.org/officeDocument/2006/relationships/notesSlide"/><Relationship Id="rId3" Target="https://www.youtube.com/watch?v=8oJS1BMKE64" TargetMode="External" Type="http://schemas.openxmlformats.org/officeDocument/2006/relationships/hyperlink"/></Relationships>
</file>

<file path=ppt/slides/_rels/slide2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3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3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006167-713D-CCB7-CB7C-EED5707BF7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lang="en-US"/>
              <a:t>Sorting &amp; Searching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93F72F1-2BBA-0DEC-7B0B-A28B63BD564A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/>
          <a:lstStyle/>
          <a:p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3283070855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2E585CE-77D5-2326-4D02-9C3D859C7897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Sequential Search</a:t>
            </a:r>
            <a:endParaRPr altLang="en-US" dirty="0" lang="en-US"/>
          </a:p>
        </p:txBody>
      </p:sp>
      <mc:AlternateContent xmlns:a14="http://schemas.microsoft.com/office/drawing/2010/main" xmlns:mc="http://schemas.openxmlformats.org/markup-compatibility/2006">
        <mc:Choice Requires="a14">
          <p:sp>
            <p:nvSpPr>
              <p:cNvPr id="21507" name="Content Placeholder 2">
                <a:extLst>
                  <a:ext uri="{FF2B5EF4-FFF2-40B4-BE49-F238E27FC236}">
                    <a16:creationId xmlns:a16="http://schemas.microsoft.com/office/drawing/2014/main" id="{B0B0587B-00AA-94F8-2806-474F99E47481}"/>
                  </a:ext>
                </a:extLst>
              </p:cNvPr>
              <p:cNvSpPr>
                <a:spLocks noChangeArrowheads="1"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altLang="en-US" dirty="0" lang="en-US"/>
                  <a:t>What is the time complexity for a Sequential Search?</a:t>
                </a:r>
              </a:p>
              <a:p>
                <a:pPr lvl="1"/>
                <a:r>
                  <a:rPr altLang="en-US" dirty="0" lang="en-US"/>
                  <a:t>The “Big-O”</a:t>
                </a:r>
              </a:p>
              <a:p>
                <a:pPr lvl="1"/>
                <a:endParaRPr altLang="en-US" dirty="0" lang="en-US"/>
              </a:p>
              <a:p>
                <a:r>
                  <a:rPr altLang="en-US" dirty="0" lang="en-US"/>
                  <a:t>How many elements are there?</a:t>
                </a:r>
              </a:p>
              <a:p>
                <a:pPr lvl="1"/>
                <a:r>
                  <a:rPr altLang="en-US" dirty="0" lang="en-US"/>
                  <a:t>This is </a:t>
                </a:r>
                <a:r>
                  <a:rPr altLang="en-US" dirty="0" i="1" lang="en-US"/>
                  <a:t>n</a:t>
                </a:r>
              </a:p>
              <a:p>
                <a:r>
                  <a:rPr altLang="en-US" dirty="0" lang="en-US"/>
                  <a:t>How many times do you touch them?</a:t>
                </a:r>
              </a:p>
              <a:p>
                <a:endParaRPr altLang="en-US" dirty="0" lang="en-US"/>
              </a:p>
              <a:p>
                <a:r>
                  <a:rPr altLang="en-US" dirty="0" lang="en-US"/>
                  <a:t>If </a:t>
                </a:r>
                <a:r>
                  <a:rPr altLang="en-US" dirty="0" i="1" lang="en-US"/>
                  <a:t>n</a:t>
                </a:r>
                <a:r>
                  <a:rPr altLang="en-US" dirty="0" lang="en-US"/>
                  <a:t> increases, how does that affect the amount of work?</a:t>
                </a:r>
              </a:p>
              <a:p>
                <a:endParaRPr altLang="en-US" dirty="0" lang="en-US"/>
              </a:p>
              <a:p>
                <a:pPr indent="0" mar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>
                      <m:r>
                        <a:rPr altLang="en-US" b="0" i="1" lang="en-US" smtClean="0" sz="4400">
                          <a:latin charset="0" panose="02040503050406030204" pitchFamily="18" typeface="Cambria Math"/>
                        </a:rPr>
                        <m:t>𝑂</m:t>
                      </m:r>
                      <m:d>
                        <m:dPr>
                          <m:ctrlPr>
                            <a:rPr altLang="en-US" b="0" i="1" lang="en-US" smtClean="0" sz="4400">
                              <a:latin charset="0" panose="02040503050406030204" pitchFamily="18" typeface="Cambria Math"/>
                            </a:rPr>
                          </m:ctrlPr>
                        </m:dPr>
                        <m:e>
                          <m:r>
                            <a:rPr altLang="en-US" b="0" i="1" lang="en-US" smtClean="0" sz="4400">
                              <a:latin charset="0" panose="02040503050406030204" pitchFamily="18" typeface="Cambria Math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altLang="en-US" dirty="0" lang="en-US" sz="4400"/>
              </a:p>
              <a:p>
                <a:pPr indent="0" marL="0">
                  <a:buNone/>
                </a:pPr>
                <a:endParaRPr altLang="en-US" dirty="0" lang="en-US"/>
              </a:p>
            </p:txBody>
          </p:sp>
        </mc:Choice>
        <mc:Fallback>
          <p:sp>
            <p:nvSpPr>
              <p:cNvPr id="21507" name="Content Placeholder 2">
                <a:extLst>
                  <a:ext uri="{FF2B5EF4-FFF2-40B4-BE49-F238E27FC236}">
                    <a16:creationId xmlns:a16="http://schemas.microsoft.com/office/drawing/2014/main" id="{B0B0587B-00AA-94F8-2806-474F99E47481}"/>
                  </a:ext>
                </a:extLst>
              </p:cNvPr>
              <p:cNvSpPr>
                <a:spLocks noAdjustHandles="1" noChangeArrowheads="1" noChangeAspect="1" noChangeShapeType="1" noEditPoints="1" noGrp="1" noMove="1" noResize="1" noRot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04" t="-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5792873"/>
      </p:ext>
    </p:extLst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2E585CE-77D5-2326-4D02-9C3D859C7897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Binary Search</a:t>
            </a:r>
            <a:endParaRPr altLang="en-US" dirty="0" lang="en-US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B0B0587B-00AA-94F8-2806-474F99E47481}"/>
              </a:ext>
            </a:extLst>
          </p:cNvPr>
          <p:cNvSpPr>
            <a:spLocks noChangeArrowheads="1" noGrp="1"/>
          </p:cNvSpPr>
          <p:nvPr>
            <p:ph idx="1"/>
          </p:nvPr>
        </p:nvSpPr>
        <p:spPr/>
        <p:txBody>
          <a:bodyPr/>
          <a:lstStyle/>
          <a:p>
            <a:r>
              <a:rPr altLang="en-US" dirty="0" lang="en-US"/>
              <a:t>Only works on sorted list (array) BUT!</a:t>
            </a:r>
          </a:p>
          <a:p>
            <a:endParaRPr altLang="en-US" dirty="0" lang="en-US"/>
          </a:p>
          <a:p>
            <a:r>
              <a:rPr altLang="en-US" dirty="0" lang="en-US"/>
              <a:t>Provides amazing performance </a:t>
            </a:r>
          </a:p>
          <a:p>
            <a:r>
              <a:rPr altLang="en-US" dirty="0" lang="en-US"/>
              <a:t>1-10 – 5 guesses or less</a:t>
            </a:r>
          </a:p>
          <a:p>
            <a:r>
              <a:rPr altLang="en-US" dirty="0" lang="en-US"/>
              <a:t>1-100 – 7 guesses or less</a:t>
            </a:r>
          </a:p>
          <a:p>
            <a:r>
              <a:rPr altLang="en-US" dirty="0" lang="en-US"/>
              <a:t>1-4,000,000,000 - ~32 guesses or less</a:t>
            </a:r>
          </a:p>
        </p:txBody>
      </p:sp>
    </p:spTree>
    <p:extLst>
      <p:ext uri="{BB962C8B-B14F-4D97-AF65-F5344CB8AC3E}">
        <p14:creationId xmlns:p14="http://schemas.microsoft.com/office/powerpoint/2010/main" val="374701544"/>
      </p:ext>
    </p:extLst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2E585CE-77D5-2326-4D02-9C3D859C7897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Binary Search</a:t>
            </a:r>
            <a:endParaRPr altLang="en-US" dirty="0" lang="en-US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B0B0587B-00AA-94F8-2806-474F99E47481}"/>
              </a:ext>
            </a:extLst>
          </p:cNvPr>
          <p:cNvSpPr>
            <a:spLocks noChangeArrowheads="1" noGrp="1"/>
          </p:cNvSpPr>
          <p:nvPr>
            <p:ph idx="1"/>
          </p:nvPr>
        </p:nvSpPr>
        <p:spPr/>
        <p:txBody>
          <a:bodyPr/>
          <a:lstStyle/>
          <a:p>
            <a:endParaRPr altLang="en-US" dirty="0" lang="en-US"/>
          </a:p>
          <a:p>
            <a:r>
              <a:rPr altLang="en-US" dirty="0" lang="en-US"/>
              <a:t>Start in middle element of array</a:t>
            </a:r>
          </a:p>
          <a:p>
            <a:pPr lvl="1"/>
            <a:r>
              <a:rPr altLang="en-US" dirty="0" lang="en-US"/>
              <a:t>If we found it, great, otherwise…</a:t>
            </a:r>
          </a:p>
          <a:p>
            <a:pPr lvl="1"/>
            <a:r>
              <a:rPr altLang="en-US" dirty="0" lang="en-US"/>
              <a:t>If target is &lt; the element</a:t>
            </a:r>
          </a:p>
          <a:p>
            <a:pPr lvl="2"/>
            <a:r>
              <a:rPr altLang="en-US" dirty="0" lang="en-US"/>
              <a:t>repeat process on left half (subarray)</a:t>
            </a:r>
          </a:p>
          <a:p>
            <a:pPr lvl="1"/>
            <a:r>
              <a:rPr altLang="en-US" dirty="0" lang="en-US"/>
              <a:t>Else</a:t>
            </a:r>
          </a:p>
          <a:p>
            <a:pPr lvl="2"/>
            <a:r>
              <a:rPr altLang="en-US" dirty="0" lang="en-US"/>
              <a:t>repeat process on right subarray</a:t>
            </a:r>
          </a:p>
          <a:p>
            <a:endParaRPr altLang="en-US" dirty="0" lang="en-US"/>
          </a:p>
        </p:txBody>
      </p:sp>
    </p:spTree>
    <p:extLst>
      <p:ext uri="{BB962C8B-B14F-4D97-AF65-F5344CB8AC3E}">
        <p14:creationId xmlns:p14="http://schemas.microsoft.com/office/powerpoint/2010/main" val="3228522153"/>
      </p:ext>
    </p:extLst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FFA95B-4E19-284C-8283-6240EEF19F31}"/>
              </a:ext>
            </a:extLst>
          </p:cNvPr>
          <p:cNvSpPr txBox="1"/>
          <p:nvPr/>
        </p:nvSpPr>
        <p:spPr>
          <a:xfrm>
            <a:off x="6477000" y="5410200"/>
            <a:ext cx="2209800" cy="838200"/>
          </a:xfrm>
          <a:prstGeom prst="rect">
            <a:avLst/>
          </a:prstGeom>
          <a:solidFill>
            <a:schemeClr val="bg1"/>
          </a:solidFill>
        </p:spPr>
        <p:txBody>
          <a:bodyPr rtlCol="0" wrap="square">
            <a:spAutoFit/>
          </a:bodyPr>
          <a:lstStyle/>
          <a:p>
            <a:endParaRPr dirty="0"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4D6243-7571-524B-80A2-AEA19550DA52}"/>
              </a:ext>
            </a:extLst>
          </p:cNvPr>
          <p:cNvSpPr>
            <a:spLocks noGrp="1"/>
          </p:cNvSpPr>
          <p:nvPr>
            <p:ph idx="4294967295" type="title"/>
          </p:nvPr>
        </p:nvSpPr>
        <p:spPr>
          <a:xfrm>
            <a:off x="838200" y="533400"/>
            <a:ext cx="7543800" cy="701675"/>
          </a:xfrm>
        </p:spPr>
        <p:txBody>
          <a:bodyPr>
            <a:normAutofit/>
          </a:bodyPr>
          <a:lstStyle/>
          <a:p>
            <a:pPr algn="ctr"/>
            <a:r>
              <a:rPr dirty="0" lang="en-US" sz="3100"/>
              <a:t>How many times can we chop this in </a:t>
            </a:r>
            <a:r>
              <a:rPr dirty="0" lang="en-US" sz="3100" u="sng"/>
              <a:t>half</a:t>
            </a:r>
            <a:r>
              <a:rPr dirty="0" lang="en-US" sz="3100"/>
              <a:t>?</a:t>
            </a:r>
            <a:endParaRPr dirty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60462C-272C-FB49-9E10-73D7AB7DC30E}"/>
              </a:ext>
            </a:extLst>
          </p:cNvPr>
          <p:cNvSpPr/>
          <p:nvPr/>
        </p:nvSpPr>
        <p:spPr>
          <a:xfrm>
            <a:off x="773112" y="1539875"/>
            <a:ext cx="7254875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32 elements</a:t>
            </a:r>
          </a:p>
        </p:txBody>
      </p:sp>
    </p:spTree>
    <p:extLst>
      <p:ext uri="{BB962C8B-B14F-4D97-AF65-F5344CB8AC3E}">
        <p14:creationId xmlns:p14="http://schemas.microsoft.com/office/powerpoint/2010/main" val="3339019598"/>
      </p:ext>
    </p:extLst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969CC27-DE4F-4B4A-809F-CC63A1037B26}"/>
              </a:ext>
            </a:extLst>
          </p:cNvPr>
          <p:cNvSpPr txBox="1"/>
          <p:nvPr/>
        </p:nvSpPr>
        <p:spPr>
          <a:xfrm>
            <a:off x="6477000" y="5410200"/>
            <a:ext cx="2209800" cy="838200"/>
          </a:xfrm>
          <a:prstGeom prst="rect">
            <a:avLst/>
          </a:prstGeom>
          <a:solidFill>
            <a:schemeClr val="bg1"/>
          </a:solidFill>
        </p:spPr>
        <p:txBody>
          <a:bodyPr rtlCol="0" wrap="square">
            <a:spAutoFit/>
          </a:bodyPr>
          <a:lstStyle/>
          <a:p>
            <a:endParaRPr dirty="0"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4D6243-7571-524B-80A2-AEA19550DA52}"/>
              </a:ext>
            </a:extLst>
          </p:cNvPr>
          <p:cNvSpPr>
            <a:spLocks noGrp="1"/>
          </p:cNvSpPr>
          <p:nvPr>
            <p:ph idx="4294967295" type="title"/>
          </p:nvPr>
        </p:nvSpPr>
        <p:spPr>
          <a:xfrm>
            <a:off x="838200" y="533400"/>
            <a:ext cx="7543800" cy="701675"/>
          </a:xfrm>
        </p:spPr>
        <p:txBody>
          <a:bodyPr>
            <a:normAutofit/>
          </a:bodyPr>
          <a:lstStyle/>
          <a:p>
            <a:pPr algn="ctr"/>
            <a:r>
              <a:rPr dirty="0" lang="en-US" sz="3100"/>
              <a:t>How many times can we chop this in </a:t>
            </a:r>
            <a:r>
              <a:rPr dirty="0" lang="en-US" sz="3100" u="sng"/>
              <a:t>half</a:t>
            </a:r>
            <a:r>
              <a:rPr dirty="0" lang="en-US" sz="3100"/>
              <a:t>?</a:t>
            </a:r>
            <a:endParaRPr dirty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60462C-272C-FB49-9E10-73D7AB7DC30E}"/>
              </a:ext>
            </a:extLst>
          </p:cNvPr>
          <p:cNvSpPr/>
          <p:nvPr/>
        </p:nvSpPr>
        <p:spPr>
          <a:xfrm>
            <a:off x="773112" y="1539875"/>
            <a:ext cx="7254875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32 elements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A7879E4-6C41-6342-AE23-B8C6FC61618E}"/>
              </a:ext>
            </a:extLst>
          </p:cNvPr>
          <p:cNvSpPr/>
          <p:nvPr/>
        </p:nvSpPr>
        <p:spPr>
          <a:xfrm>
            <a:off x="773111" y="2362200"/>
            <a:ext cx="3551239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16 elements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8AF7EE-0135-6D4F-B7BD-6277807F7220}"/>
              </a:ext>
            </a:extLst>
          </p:cNvPr>
          <p:cNvSpPr/>
          <p:nvPr/>
        </p:nvSpPr>
        <p:spPr>
          <a:xfrm>
            <a:off x="4476748" y="2362200"/>
            <a:ext cx="3551239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16 elements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9577BB6-DA5A-1247-B3AD-768D031DDBAE}"/>
              </a:ext>
            </a:extLst>
          </p:cNvPr>
          <p:cNvCxnSpPr>
            <a:stCxn id="8" idx="2"/>
          </p:cNvCxnSpPr>
          <p:nvPr/>
        </p:nvCxnSpPr>
        <p:spPr>
          <a:xfrm flipH="1">
            <a:off x="2800350" y="1905000"/>
            <a:ext cx="160020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D943014-674C-6740-A989-6EF338AA8BAE}"/>
              </a:ext>
            </a:extLst>
          </p:cNvPr>
          <p:cNvCxnSpPr>
            <a:stCxn id="8" idx="2"/>
          </p:cNvCxnSpPr>
          <p:nvPr/>
        </p:nvCxnSpPr>
        <p:spPr>
          <a:xfrm>
            <a:off x="4400550" y="1905000"/>
            <a:ext cx="144780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FB7C9B-09EC-B04E-9FF8-5C41B3738D14}"/>
              </a:ext>
            </a:extLst>
          </p:cNvPr>
          <p:cNvSpPr txBox="1"/>
          <p:nvPr/>
        </p:nvSpPr>
        <p:spPr>
          <a:xfrm>
            <a:off x="8012834" y="1953675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D1DF369-D2A5-764D-97D9-F089D00C9C61}"/>
              </a:ext>
            </a:extLst>
          </p:cNvPr>
          <p:cNvCxnSpPr>
            <a:cxnSpLocks/>
          </p:cNvCxnSpPr>
          <p:nvPr/>
        </p:nvCxnSpPr>
        <p:spPr>
          <a:xfrm flipH="1">
            <a:off x="6272213" y="21336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181508"/>
      </p:ext>
    </p:extLst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268BC129-5FC0-BF48-9CB6-938E1ECA7F27}"/>
              </a:ext>
            </a:extLst>
          </p:cNvPr>
          <p:cNvSpPr txBox="1"/>
          <p:nvPr/>
        </p:nvSpPr>
        <p:spPr>
          <a:xfrm>
            <a:off x="6477000" y="5410200"/>
            <a:ext cx="2209800" cy="838200"/>
          </a:xfrm>
          <a:prstGeom prst="rect">
            <a:avLst/>
          </a:prstGeom>
          <a:solidFill>
            <a:schemeClr val="bg1"/>
          </a:solidFill>
        </p:spPr>
        <p:txBody>
          <a:bodyPr rtlCol="0" wrap="square">
            <a:spAutoFit/>
          </a:bodyPr>
          <a:lstStyle/>
          <a:p>
            <a:endParaRPr dirty="0"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4D6243-7571-524B-80A2-AEA19550DA52}"/>
              </a:ext>
            </a:extLst>
          </p:cNvPr>
          <p:cNvSpPr>
            <a:spLocks noGrp="1"/>
          </p:cNvSpPr>
          <p:nvPr>
            <p:ph idx="4294967295" type="title"/>
          </p:nvPr>
        </p:nvSpPr>
        <p:spPr>
          <a:xfrm>
            <a:off x="838200" y="533400"/>
            <a:ext cx="7543800" cy="701675"/>
          </a:xfrm>
        </p:spPr>
        <p:txBody>
          <a:bodyPr>
            <a:normAutofit/>
          </a:bodyPr>
          <a:lstStyle/>
          <a:p>
            <a:pPr algn="ctr"/>
            <a:r>
              <a:rPr dirty="0" lang="en-US" sz="3100"/>
              <a:t>How many times can we chop this in </a:t>
            </a:r>
            <a:r>
              <a:rPr dirty="0" lang="en-US" sz="3100" u="sng"/>
              <a:t>half</a:t>
            </a:r>
            <a:r>
              <a:rPr dirty="0" lang="en-US" sz="3100"/>
              <a:t>?</a:t>
            </a:r>
            <a:endParaRPr dirty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60462C-272C-FB49-9E10-73D7AB7DC30E}"/>
              </a:ext>
            </a:extLst>
          </p:cNvPr>
          <p:cNvSpPr/>
          <p:nvPr/>
        </p:nvSpPr>
        <p:spPr>
          <a:xfrm>
            <a:off x="773112" y="1539875"/>
            <a:ext cx="7254875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32 elements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A7879E4-6C41-6342-AE23-B8C6FC61618E}"/>
              </a:ext>
            </a:extLst>
          </p:cNvPr>
          <p:cNvSpPr/>
          <p:nvPr/>
        </p:nvSpPr>
        <p:spPr>
          <a:xfrm>
            <a:off x="773111" y="2362200"/>
            <a:ext cx="3551239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16 elements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8AF7EE-0135-6D4F-B7BD-6277807F7220}"/>
              </a:ext>
            </a:extLst>
          </p:cNvPr>
          <p:cNvSpPr/>
          <p:nvPr/>
        </p:nvSpPr>
        <p:spPr>
          <a:xfrm>
            <a:off x="4476748" y="2362200"/>
            <a:ext cx="3551239" cy="36512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trike="sngStrike">
                <a:solidFill>
                  <a:schemeClr val="tx1"/>
                </a:solidFill>
              </a:rPr>
              <a:t>16 elements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9577BB6-DA5A-1247-B3AD-768D031DDBAE}"/>
              </a:ext>
            </a:extLst>
          </p:cNvPr>
          <p:cNvCxnSpPr>
            <a:stCxn id="8" idx="2"/>
          </p:cNvCxnSpPr>
          <p:nvPr/>
        </p:nvCxnSpPr>
        <p:spPr>
          <a:xfrm flipH="1">
            <a:off x="2800350" y="1905000"/>
            <a:ext cx="160020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D943014-674C-6740-A989-6EF338AA8BAE}"/>
              </a:ext>
            </a:extLst>
          </p:cNvPr>
          <p:cNvCxnSpPr>
            <a:stCxn id="8" idx="2"/>
          </p:cNvCxnSpPr>
          <p:nvPr/>
        </p:nvCxnSpPr>
        <p:spPr>
          <a:xfrm>
            <a:off x="4400550" y="1905000"/>
            <a:ext cx="144780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FB7C9B-09EC-B04E-9FF8-5C41B3738D14}"/>
              </a:ext>
            </a:extLst>
          </p:cNvPr>
          <p:cNvSpPr txBox="1"/>
          <p:nvPr/>
        </p:nvSpPr>
        <p:spPr>
          <a:xfrm>
            <a:off x="8012834" y="1953675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589B22-09A6-BB4C-9F37-EEA43257B456}"/>
              </a:ext>
            </a:extLst>
          </p:cNvPr>
          <p:cNvSpPr/>
          <p:nvPr/>
        </p:nvSpPr>
        <p:spPr>
          <a:xfrm>
            <a:off x="773112" y="3200400"/>
            <a:ext cx="1579564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8 elements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3178BF6-CA3B-1D4B-85E9-1530C216152E}"/>
              </a:ext>
            </a:extLst>
          </p:cNvPr>
          <p:cNvSpPr/>
          <p:nvPr/>
        </p:nvSpPr>
        <p:spPr>
          <a:xfrm>
            <a:off x="2724150" y="3200400"/>
            <a:ext cx="1579564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8 elements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93326C5-57BC-4C4E-9ACD-7A979D257985}"/>
              </a:ext>
            </a:extLst>
          </p:cNvPr>
          <p:cNvCxnSpPr>
            <a:cxnSpLocks/>
          </p:cNvCxnSpPr>
          <p:nvPr/>
        </p:nvCxnSpPr>
        <p:spPr>
          <a:xfrm flipH="1">
            <a:off x="1733550" y="2727325"/>
            <a:ext cx="860425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209C41B-55AB-9145-9091-0CC601BD519E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2548731" y="2727325"/>
            <a:ext cx="65524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28B4D99-5363-E940-A17D-DB7CBA0E57F1}"/>
              </a:ext>
            </a:extLst>
          </p:cNvPr>
          <p:cNvSpPr txBox="1"/>
          <p:nvPr/>
        </p:nvSpPr>
        <p:spPr>
          <a:xfrm>
            <a:off x="8019187" y="2831068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E3E593B-035E-004D-9C02-C40BEA2AE1CD}"/>
              </a:ext>
            </a:extLst>
          </p:cNvPr>
          <p:cNvCxnSpPr>
            <a:cxnSpLocks/>
          </p:cNvCxnSpPr>
          <p:nvPr/>
        </p:nvCxnSpPr>
        <p:spPr>
          <a:xfrm flipH="1">
            <a:off x="6272213" y="30480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D1DF369-D2A5-764D-97D9-F089D00C9C61}"/>
              </a:ext>
            </a:extLst>
          </p:cNvPr>
          <p:cNvCxnSpPr>
            <a:cxnSpLocks/>
          </p:cNvCxnSpPr>
          <p:nvPr/>
        </p:nvCxnSpPr>
        <p:spPr>
          <a:xfrm flipH="1">
            <a:off x="6272213" y="21336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8E22CD8A-CE45-4F4D-8203-8008CCF08483}"/>
              </a:ext>
            </a:extLst>
          </p:cNvPr>
          <p:cNvSpPr txBox="1"/>
          <p:nvPr/>
        </p:nvSpPr>
        <p:spPr>
          <a:xfrm>
            <a:off x="7045756" y="5731080"/>
            <a:ext cx="1709737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en-US"/>
              <a:t>Total: 2 chops</a:t>
            </a:r>
          </a:p>
        </p:txBody>
      </p:sp>
    </p:spTree>
    <p:extLst>
      <p:ext uri="{BB962C8B-B14F-4D97-AF65-F5344CB8AC3E}">
        <p14:creationId xmlns:p14="http://schemas.microsoft.com/office/powerpoint/2010/main" val="831430598"/>
      </p:ext>
    </p:extLst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3E3EEB32-9F9C-0D4B-933D-4C3930F6BE3D}"/>
              </a:ext>
            </a:extLst>
          </p:cNvPr>
          <p:cNvSpPr txBox="1"/>
          <p:nvPr/>
        </p:nvSpPr>
        <p:spPr>
          <a:xfrm>
            <a:off x="6477000" y="5410200"/>
            <a:ext cx="2209800" cy="838200"/>
          </a:xfrm>
          <a:prstGeom prst="rect">
            <a:avLst/>
          </a:prstGeom>
          <a:solidFill>
            <a:schemeClr val="bg1"/>
          </a:solidFill>
        </p:spPr>
        <p:txBody>
          <a:bodyPr rtlCol="0" wrap="square">
            <a:spAutoFit/>
          </a:bodyPr>
          <a:lstStyle/>
          <a:p>
            <a:endParaRPr dirty="0"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4D6243-7571-524B-80A2-AEA19550DA52}"/>
              </a:ext>
            </a:extLst>
          </p:cNvPr>
          <p:cNvSpPr>
            <a:spLocks noGrp="1"/>
          </p:cNvSpPr>
          <p:nvPr>
            <p:ph idx="4294967295" type="title"/>
          </p:nvPr>
        </p:nvSpPr>
        <p:spPr>
          <a:xfrm>
            <a:off x="838200" y="533400"/>
            <a:ext cx="7543800" cy="701675"/>
          </a:xfrm>
        </p:spPr>
        <p:txBody>
          <a:bodyPr>
            <a:normAutofit/>
          </a:bodyPr>
          <a:lstStyle/>
          <a:p>
            <a:pPr algn="ctr"/>
            <a:r>
              <a:rPr dirty="0" lang="en-US" sz="3100"/>
              <a:t>How many times can we chop this in </a:t>
            </a:r>
            <a:r>
              <a:rPr dirty="0" lang="en-US" sz="3100" u="sng"/>
              <a:t>half</a:t>
            </a:r>
            <a:r>
              <a:rPr dirty="0" lang="en-US" sz="3100"/>
              <a:t>?</a:t>
            </a:r>
            <a:endParaRPr dirty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60462C-272C-FB49-9E10-73D7AB7DC30E}"/>
              </a:ext>
            </a:extLst>
          </p:cNvPr>
          <p:cNvSpPr/>
          <p:nvPr/>
        </p:nvSpPr>
        <p:spPr>
          <a:xfrm>
            <a:off x="773112" y="1539875"/>
            <a:ext cx="7254875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32 elements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A7879E4-6C41-6342-AE23-B8C6FC61618E}"/>
              </a:ext>
            </a:extLst>
          </p:cNvPr>
          <p:cNvSpPr/>
          <p:nvPr/>
        </p:nvSpPr>
        <p:spPr>
          <a:xfrm>
            <a:off x="773111" y="2362200"/>
            <a:ext cx="3551239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16 elements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8AF7EE-0135-6D4F-B7BD-6277807F7220}"/>
              </a:ext>
            </a:extLst>
          </p:cNvPr>
          <p:cNvSpPr/>
          <p:nvPr/>
        </p:nvSpPr>
        <p:spPr>
          <a:xfrm>
            <a:off x="4476748" y="2362200"/>
            <a:ext cx="3551239" cy="36512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trike="sngStrike">
                <a:solidFill>
                  <a:schemeClr val="tx1"/>
                </a:solidFill>
              </a:rPr>
              <a:t>16 elements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9577BB6-DA5A-1247-B3AD-768D031DDBAE}"/>
              </a:ext>
            </a:extLst>
          </p:cNvPr>
          <p:cNvCxnSpPr>
            <a:stCxn id="8" idx="2"/>
          </p:cNvCxnSpPr>
          <p:nvPr/>
        </p:nvCxnSpPr>
        <p:spPr>
          <a:xfrm flipH="1">
            <a:off x="2800350" y="1905000"/>
            <a:ext cx="160020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D943014-674C-6740-A989-6EF338AA8BAE}"/>
              </a:ext>
            </a:extLst>
          </p:cNvPr>
          <p:cNvCxnSpPr>
            <a:stCxn id="8" idx="2"/>
          </p:cNvCxnSpPr>
          <p:nvPr/>
        </p:nvCxnSpPr>
        <p:spPr>
          <a:xfrm>
            <a:off x="4400550" y="1905000"/>
            <a:ext cx="144780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FB7C9B-09EC-B04E-9FF8-5C41B3738D14}"/>
              </a:ext>
            </a:extLst>
          </p:cNvPr>
          <p:cNvSpPr txBox="1"/>
          <p:nvPr/>
        </p:nvSpPr>
        <p:spPr>
          <a:xfrm>
            <a:off x="8012834" y="1953675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589B22-09A6-BB4C-9F37-EEA43257B456}"/>
              </a:ext>
            </a:extLst>
          </p:cNvPr>
          <p:cNvSpPr/>
          <p:nvPr/>
        </p:nvSpPr>
        <p:spPr>
          <a:xfrm>
            <a:off x="773112" y="3200400"/>
            <a:ext cx="1579564" cy="36512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trike="sngStrike">
                <a:solidFill>
                  <a:schemeClr val="tx1"/>
                </a:solidFill>
              </a:rPr>
              <a:t>8 elements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3178BF6-CA3B-1D4B-85E9-1530C216152E}"/>
              </a:ext>
            </a:extLst>
          </p:cNvPr>
          <p:cNvSpPr/>
          <p:nvPr/>
        </p:nvSpPr>
        <p:spPr>
          <a:xfrm>
            <a:off x="2724150" y="3200400"/>
            <a:ext cx="1579564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8 elements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93326C5-57BC-4C4E-9ACD-7A979D257985}"/>
              </a:ext>
            </a:extLst>
          </p:cNvPr>
          <p:cNvCxnSpPr>
            <a:cxnSpLocks/>
          </p:cNvCxnSpPr>
          <p:nvPr/>
        </p:nvCxnSpPr>
        <p:spPr>
          <a:xfrm flipH="1">
            <a:off x="1733550" y="2727325"/>
            <a:ext cx="860425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209C41B-55AB-9145-9091-0CC601BD519E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2548731" y="2727325"/>
            <a:ext cx="65524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28B4D99-5363-E940-A17D-DB7CBA0E57F1}"/>
              </a:ext>
            </a:extLst>
          </p:cNvPr>
          <p:cNvSpPr txBox="1"/>
          <p:nvPr/>
        </p:nvSpPr>
        <p:spPr>
          <a:xfrm>
            <a:off x="8019187" y="2831068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EAF0A97-2C99-D147-9C7C-6C043591A31B}"/>
              </a:ext>
            </a:extLst>
          </p:cNvPr>
          <p:cNvSpPr/>
          <p:nvPr/>
        </p:nvSpPr>
        <p:spPr>
          <a:xfrm>
            <a:off x="1793242" y="4114005"/>
            <a:ext cx="1579564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4 elements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E93A0B4-F970-704D-AEC4-BD2EF579F130}"/>
              </a:ext>
            </a:extLst>
          </p:cNvPr>
          <p:cNvSpPr/>
          <p:nvPr/>
        </p:nvSpPr>
        <p:spPr>
          <a:xfrm>
            <a:off x="3513932" y="4114005"/>
            <a:ext cx="1579564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4 elements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8924C2C-83C7-B843-A464-B2265B991005}"/>
              </a:ext>
            </a:extLst>
          </p:cNvPr>
          <p:cNvCxnSpPr>
            <a:cxnSpLocks/>
            <a:stCxn id="17" idx="2"/>
          </p:cNvCxnSpPr>
          <p:nvPr/>
        </p:nvCxnSpPr>
        <p:spPr>
          <a:xfrm flipH="1">
            <a:off x="2876352" y="3565525"/>
            <a:ext cx="637580" cy="4564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E12F410-F25D-1044-B9FA-A37FF21F33F3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3513932" y="3565525"/>
            <a:ext cx="536893" cy="4564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DBDDF918-B2CC-3E42-9581-4B90DF3EE007}"/>
              </a:ext>
            </a:extLst>
          </p:cNvPr>
          <p:cNvSpPr txBox="1"/>
          <p:nvPr/>
        </p:nvSpPr>
        <p:spPr>
          <a:xfrm>
            <a:off x="8019187" y="3657600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E3E593B-035E-004D-9C02-C40BEA2AE1CD}"/>
              </a:ext>
            </a:extLst>
          </p:cNvPr>
          <p:cNvCxnSpPr>
            <a:cxnSpLocks/>
          </p:cNvCxnSpPr>
          <p:nvPr/>
        </p:nvCxnSpPr>
        <p:spPr>
          <a:xfrm flipH="1">
            <a:off x="6272213" y="30480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D1DF369-D2A5-764D-97D9-F089D00C9C61}"/>
              </a:ext>
            </a:extLst>
          </p:cNvPr>
          <p:cNvCxnSpPr>
            <a:cxnSpLocks/>
          </p:cNvCxnSpPr>
          <p:nvPr/>
        </p:nvCxnSpPr>
        <p:spPr>
          <a:xfrm flipH="1">
            <a:off x="6272213" y="21336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5BEC494-20A9-C241-984E-B62AE1639025}"/>
              </a:ext>
            </a:extLst>
          </p:cNvPr>
          <p:cNvCxnSpPr>
            <a:cxnSpLocks/>
          </p:cNvCxnSpPr>
          <p:nvPr/>
        </p:nvCxnSpPr>
        <p:spPr>
          <a:xfrm flipH="1">
            <a:off x="6272213" y="38100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4AEDCD8C-247B-A045-8FE6-D8FD28A3E1FD}"/>
              </a:ext>
            </a:extLst>
          </p:cNvPr>
          <p:cNvSpPr txBox="1"/>
          <p:nvPr/>
        </p:nvSpPr>
        <p:spPr>
          <a:xfrm>
            <a:off x="7045756" y="5731080"/>
            <a:ext cx="1709737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en-US"/>
              <a:t>Total: 3 chops</a:t>
            </a:r>
          </a:p>
        </p:txBody>
      </p:sp>
    </p:spTree>
    <p:extLst>
      <p:ext uri="{BB962C8B-B14F-4D97-AF65-F5344CB8AC3E}">
        <p14:creationId xmlns:p14="http://schemas.microsoft.com/office/powerpoint/2010/main" val="3092759366"/>
      </p:ext>
    </p:extLst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>
            <a:extLst>
              <a:ext uri="{FF2B5EF4-FFF2-40B4-BE49-F238E27FC236}">
                <a16:creationId xmlns:a16="http://schemas.microsoft.com/office/drawing/2014/main" id="{B98427BA-FAD7-7149-A08A-CD1B5BAFB381}"/>
              </a:ext>
            </a:extLst>
          </p:cNvPr>
          <p:cNvSpPr txBox="1"/>
          <p:nvPr/>
        </p:nvSpPr>
        <p:spPr>
          <a:xfrm>
            <a:off x="6477000" y="5410200"/>
            <a:ext cx="2209800" cy="838200"/>
          </a:xfrm>
          <a:prstGeom prst="rect">
            <a:avLst/>
          </a:prstGeom>
          <a:solidFill>
            <a:schemeClr val="bg1"/>
          </a:solidFill>
        </p:spPr>
        <p:txBody>
          <a:bodyPr rtlCol="0" wrap="square">
            <a:spAutoFit/>
          </a:bodyPr>
          <a:lstStyle/>
          <a:p>
            <a:endParaRPr dirty="0"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4D6243-7571-524B-80A2-AEA19550DA52}"/>
              </a:ext>
            </a:extLst>
          </p:cNvPr>
          <p:cNvSpPr>
            <a:spLocks noGrp="1"/>
          </p:cNvSpPr>
          <p:nvPr>
            <p:ph idx="4294967295" type="title"/>
          </p:nvPr>
        </p:nvSpPr>
        <p:spPr>
          <a:xfrm>
            <a:off x="838200" y="533400"/>
            <a:ext cx="7543800" cy="701675"/>
          </a:xfrm>
        </p:spPr>
        <p:txBody>
          <a:bodyPr>
            <a:normAutofit/>
          </a:bodyPr>
          <a:lstStyle/>
          <a:p>
            <a:pPr algn="ctr"/>
            <a:r>
              <a:rPr dirty="0" lang="en-US" sz="3100"/>
              <a:t>How many times can we chop this in </a:t>
            </a:r>
            <a:r>
              <a:rPr dirty="0" lang="en-US" sz="3100" u="sng"/>
              <a:t>half</a:t>
            </a:r>
            <a:r>
              <a:rPr dirty="0" lang="en-US" sz="3100"/>
              <a:t>?</a:t>
            </a:r>
            <a:endParaRPr dirty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60462C-272C-FB49-9E10-73D7AB7DC30E}"/>
              </a:ext>
            </a:extLst>
          </p:cNvPr>
          <p:cNvSpPr/>
          <p:nvPr/>
        </p:nvSpPr>
        <p:spPr>
          <a:xfrm>
            <a:off x="773112" y="1539875"/>
            <a:ext cx="7254875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32 elements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A7879E4-6C41-6342-AE23-B8C6FC61618E}"/>
              </a:ext>
            </a:extLst>
          </p:cNvPr>
          <p:cNvSpPr/>
          <p:nvPr/>
        </p:nvSpPr>
        <p:spPr>
          <a:xfrm>
            <a:off x="773111" y="2362200"/>
            <a:ext cx="3551239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16 elements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8AF7EE-0135-6D4F-B7BD-6277807F7220}"/>
              </a:ext>
            </a:extLst>
          </p:cNvPr>
          <p:cNvSpPr/>
          <p:nvPr/>
        </p:nvSpPr>
        <p:spPr>
          <a:xfrm>
            <a:off x="4476748" y="2362200"/>
            <a:ext cx="3551239" cy="3651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trike="sngStrike">
                <a:solidFill>
                  <a:schemeClr val="tx1"/>
                </a:solidFill>
              </a:rPr>
              <a:t>16 elements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9577BB6-DA5A-1247-B3AD-768D031DDBAE}"/>
              </a:ext>
            </a:extLst>
          </p:cNvPr>
          <p:cNvCxnSpPr>
            <a:stCxn id="8" idx="2"/>
          </p:cNvCxnSpPr>
          <p:nvPr/>
        </p:nvCxnSpPr>
        <p:spPr>
          <a:xfrm flipH="1">
            <a:off x="2800350" y="1905000"/>
            <a:ext cx="160020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D943014-674C-6740-A989-6EF338AA8BAE}"/>
              </a:ext>
            </a:extLst>
          </p:cNvPr>
          <p:cNvCxnSpPr>
            <a:stCxn id="8" idx="2"/>
          </p:cNvCxnSpPr>
          <p:nvPr/>
        </p:nvCxnSpPr>
        <p:spPr>
          <a:xfrm>
            <a:off x="4400550" y="1905000"/>
            <a:ext cx="144780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FB7C9B-09EC-B04E-9FF8-5C41B3738D14}"/>
              </a:ext>
            </a:extLst>
          </p:cNvPr>
          <p:cNvSpPr txBox="1"/>
          <p:nvPr/>
        </p:nvSpPr>
        <p:spPr>
          <a:xfrm>
            <a:off x="8012834" y="1953675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589B22-09A6-BB4C-9F37-EEA43257B456}"/>
              </a:ext>
            </a:extLst>
          </p:cNvPr>
          <p:cNvSpPr/>
          <p:nvPr/>
        </p:nvSpPr>
        <p:spPr>
          <a:xfrm>
            <a:off x="773112" y="3200400"/>
            <a:ext cx="1579564" cy="3651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trike="sngStrike">
                <a:solidFill>
                  <a:schemeClr val="tx1"/>
                </a:solidFill>
              </a:rPr>
              <a:t>8 elements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3178BF6-CA3B-1D4B-85E9-1530C216152E}"/>
              </a:ext>
            </a:extLst>
          </p:cNvPr>
          <p:cNvSpPr/>
          <p:nvPr/>
        </p:nvSpPr>
        <p:spPr>
          <a:xfrm>
            <a:off x="2724150" y="3200400"/>
            <a:ext cx="1579564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8 elements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93326C5-57BC-4C4E-9ACD-7A979D257985}"/>
              </a:ext>
            </a:extLst>
          </p:cNvPr>
          <p:cNvCxnSpPr>
            <a:cxnSpLocks/>
          </p:cNvCxnSpPr>
          <p:nvPr/>
        </p:nvCxnSpPr>
        <p:spPr>
          <a:xfrm flipH="1">
            <a:off x="1733550" y="2727325"/>
            <a:ext cx="860425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209C41B-55AB-9145-9091-0CC601BD519E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2548731" y="2727325"/>
            <a:ext cx="65524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28B4D99-5363-E940-A17D-DB7CBA0E57F1}"/>
              </a:ext>
            </a:extLst>
          </p:cNvPr>
          <p:cNvSpPr txBox="1"/>
          <p:nvPr/>
        </p:nvSpPr>
        <p:spPr>
          <a:xfrm>
            <a:off x="8019187" y="2831068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EAF0A97-2C99-D147-9C7C-6C043591A31B}"/>
              </a:ext>
            </a:extLst>
          </p:cNvPr>
          <p:cNvSpPr/>
          <p:nvPr/>
        </p:nvSpPr>
        <p:spPr>
          <a:xfrm>
            <a:off x="1793242" y="4114005"/>
            <a:ext cx="1579564" cy="3651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trike="sngStrike">
                <a:solidFill>
                  <a:schemeClr val="tx1"/>
                </a:solidFill>
              </a:rPr>
              <a:t>4 elements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E93A0B4-F970-704D-AEC4-BD2EF579F130}"/>
              </a:ext>
            </a:extLst>
          </p:cNvPr>
          <p:cNvSpPr/>
          <p:nvPr/>
        </p:nvSpPr>
        <p:spPr>
          <a:xfrm>
            <a:off x="3513932" y="4114005"/>
            <a:ext cx="1579564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4 elements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8924C2C-83C7-B843-A464-B2265B991005}"/>
              </a:ext>
            </a:extLst>
          </p:cNvPr>
          <p:cNvCxnSpPr>
            <a:cxnSpLocks/>
            <a:stCxn id="17" idx="2"/>
          </p:cNvCxnSpPr>
          <p:nvPr/>
        </p:nvCxnSpPr>
        <p:spPr>
          <a:xfrm flipH="1">
            <a:off x="2876352" y="3565525"/>
            <a:ext cx="637580" cy="4564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E12F410-F25D-1044-B9FA-A37FF21F33F3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3513932" y="3565525"/>
            <a:ext cx="536893" cy="4564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DBDDF918-B2CC-3E42-9581-4B90DF3EE007}"/>
              </a:ext>
            </a:extLst>
          </p:cNvPr>
          <p:cNvSpPr txBox="1"/>
          <p:nvPr/>
        </p:nvSpPr>
        <p:spPr>
          <a:xfrm>
            <a:off x="8019187" y="3657600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E3E593B-035E-004D-9C02-C40BEA2AE1CD}"/>
              </a:ext>
            </a:extLst>
          </p:cNvPr>
          <p:cNvCxnSpPr>
            <a:cxnSpLocks/>
          </p:cNvCxnSpPr>
          <p:nvPr/>
        </p:nvCxnSpPr>
        <p:spPr>
          <a:xfrm flipH="1">
            <a:off x="6272213" y="30480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D1DF369-D2A5-764D-97D9-F089D00C9C61}"/>
              </a:ext>
            </a:extLst>
          </p:cNvPr>
          <p:cNvCxnSpPr>
            <a:cxnSpLocks/>
          </p:cNvCxnSpPr>
          <p:nvPr/>
        </p:nvCxnSpPr>
        <p:spPr>
          <a:xfrm flipH="1">
            <a:off x="6272213" y="21336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5BEC494-20A9-C241-984E-B62AE1639025}"/>
              </a:ext>
            </a:extLst>
          </p:cNvPr>
          <p:cNvCxnSpPr>
            <a:cxnSpLocks/>
          </p:cNvCxnSpPr>
          <p:nvPr/>
        </p:nvCxnSpPr>
        <p:spPr>
          <a:xfrm flipH="1">
            <a:off x="6272213" y="38100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0AF1D9B6-F787-D14F-82B1-8BD1EDC25D01}"/>
              </a:ext>
            </a:extLst>
          </p:cNvPr>
          <p:cNvSpPr/>
          <p:nvPr/>
        </p:nvSpPr>
        <p:spPr>
          <a:xfrm>
            <a:off x="2402842" y="4875609"/>
            <a:ext cx="1579564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2 elements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32DE131-2CCD-EF45-8F0D-A3B09992C1D1}"/>
              </a:ext>
            </a:extLst>
          </p:cNvPr>
          <p:cNvSpPr/>
          <p:nvPr/>
        </p:nvSpPr>
        <p:spPr>
          <a:xfrm>
            <a:off x="4324350" y="4876800"/>
            <a:ext cx="1579564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2 elements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FB24F05-EA66-1741-A61F-51BBB95D8D45}"/>
              </a:ext>
            </a:extLst>
          </p:cNvPr>
          <p:cNvCxnSpPr>
            <a:cxnSpLocks/>
          </p:cNvCxnSpPr>
          <p:nvPr/>
        </p:nvCxnSpPr>
        <p:spPr>
          <a:xfrm>
            <a:off x="4208301" y="4479130"/>
            <a:ext cx="602943" cy="3040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EB6A455D-D1E6-AB4F-9FA4-E2B173FA619B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3466226" y="4479130"/>
            <a:ext cx="837488" cy="3040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19DB5174-098A-8F4D-9082-E8192BDD87A0}"/>
              </a:ext>
            </a:extLst>
          </p:cNvPr>
          <p:cNvSpPr txBox="1"/>
          <p:nvPr/>
        </p:nvSpPr>
        <p:spPr>
          <a:xfrm>
            <a:off x="8019187" y="4495800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EF8154FE-375D-A346-9804-AADF51CA0A0C}"/>
              </a:ext>
            </a:extLst>
          </p:cNvPr>
          <p:cNvCxnSpPr>
            <a:cxnSpLocks/>
          </p:cNvCxnSpPr>
          <p:nvPr/>
        </p:nvCxnSpPr>
        <p:spPr>
          <a:xfrm flipH="1">
            <a:off x="6272213" y="46482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0F7054B5-ADDD-8244-BCF1-7A22C0454B83}"/>
              </a:ext>
            </a:extLst>
          </p:cNvPr>
          <p:cNvSpPr txBox="1"/>
          <p:nvPr/>
        </p:nvSpPr>
        <p:spPr>
          <a:xfrm>
            <a:off x="7045756" y="5731080"/>
            <a:ext cx="1709737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en-US"/>
              <a:t>Total: 4 chops</a:t>
            </a:r>
          </a:p>
        </p:txBody>
      </p:sp>
    </p:spTree>
    <p:extLst>
      <p:ext uri="{BB962C8B-B14F-4D97-AF65-F5344CB8AC3E}">
        <p14:creationId xmlns:p14="http://schemas.microsoft.com/office/powerpoint/2010/main" val="2172238777"/>
      </p:ext>
    </p:extLst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717738FE-EB54-DC4C-8F6A-B89993DCA4E3}"/>
              </a:ext>
            </a:extLst>
          </p:cNvPr>
          <p:cNvSpPr txBox="1"/>
          <p:nvPr/>
        </p:nvSpPr>
        <p:spPr>
          <a:xfrm>
            <a:off x="6477000" y="5410200"/>
            <a:ext cx="2209800" cy="838200"/>
          </a:xfrm>
          <a:prstGeom prst="rect">
            <a:avLst/>
          </a:prstGeom>
          <a:solidFill>
            <a:schemeClr val="bg1"/>
          </a:solidFill>
        </p:spPr>
        <p:txBody>
          <a:bodyPr rtlCol="0" wrap="square">
            <a:spAutoFit/>
          </a:bodyPr>
          <a:lstStyle/>
          <a:p>
            <a:endParaRPr dirty="0"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4D6243-7571-524B-80A2-AEA19550DA52}"/>
              </a:ext>
            </a:extLst>
          </p:cNvPr>
          <p:cNvSpPr>
            <a:spLocks noGrp="1"/>
          </p:cNvSpPr>
          <p:nvPr>
            <p:ph idx="4294967295" type="title"/>
          </p:nvPr>
        </p:nvSpPr>
        <p:spPr>
          <a:xfrm>
            <a:off x="838200" y="533400"/>
            <a:ext cx="7543800" cy="701675"/>
          </a:xfrm>
        </p:spPr>
        <p:txBody>
          <a:bodyPr>
            <a:normAutofit/>
          </a:bodyPr>
          <a:lstStyle/>
          <a:p>
            <a:pPr algn="ctr"/>
            <a:r>
              <a:rPr dirty="0" lang="en-US" sz="3100"/>
              <a:t>How many times can we chop this in </a:t>
            </a:r>
            <a:r>
              <a:rPr dirty="0" lang="en-US" sz="3100" u="sng"/>
              <a:t>half</a:t>
            </a:r>
            <a:r>
              <a:rPr dirty="0" lang="en-US" sz="3100"/>
              <a:t>?</a:t>
            </a:r>
            <a:endParaRPr dirty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60462C-272C-FB49-9E10-73D7AB7DC30E}"/>
              </a:ext>
            </a:extLst>
          </p:cNvPr>
          <p:cNvSpPr/>
          <p:nvPr/>
        </p:nvSpPr>
        <p:spPr>
          <a:xfrm>
            <a:off x="773112" y="1539875"/>
            <a:ext cx="7254875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32 elements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A7879E4-6C41-6342-AE23-B8C6FC61618E}"/>
              </a:ext>
            </a:extLst>
          </p:cNvPr>
          <p:cNvSpPr/>
          <p:nvPr/>
        </p:nvSpPr>
        <p:spPr>
          <a:xfrm>
            <a:off x="773111" y="2362200"/>
            <a:ext cx="3551239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16 elements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8AF7EE-0135-6D4F-B7BD-6277807F7220}"/>
              </a:ext>
            </a:extLst>
          </p:cNvPr>
          <p:cNvSpPr/>
          <p:nvPr/>
        </p:nvSpPr>
        <p:spPr>
          <a:xfrm>
            <a:off x="4476748" y="2362200"/>
            <a:ext cx="3551239" cy="36512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trike="sngStrike">
                <a:solidFill>
                  <a:schemeClr val="tx1"/>
                </a:solidFill>
              </a:rPr>
              <a:t>16 elements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9577BB6-DA5A-1247-B3AD-768D031DDBAE}"/>
              </a:ext>
            </a:extLst>
          </p:cNvPr>
          <p:cNvCxnSpPr>
            <a:stCxn id="8" idx="2"/>
          </p:cNvCxnSpPr>
          <p:nvPr/>
        </p:nvCxnSpPr>
        <p:spPr>
          <a:xfrm flipH="1">
            <a:off x="2800350" y="1905000"/>
            <a:ext cx="160020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D943014-674C-6740-A989-6EF338AA8BAE}"/>
              </a:ext>
            </a:extLst>
          </p:cNvPr>
          <p:cNvCxnSpPr>
            <a:stCxn id="8" idx="2"/>
          </p:cNvCxnSpPr>
          <p:nvPr/>
        </p:nvCxnSpPr>
        <p:spPr>
          <a:xfrm>
            <a:off x="4400550" y="1905000"/>
            <a:ext cx="144780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FB7C9B-09EC-B04E-9FF8-5C41B3738D14}"/>
              </a:ext>
            </a:extLst>
          </p:cNvPr>
          <p:cNvSpPr txBox="1"/>
          <p:nvPr/>
        </p:nvSpPr>
        <p:spPr>
          <a:xfrm>
            <a:off x="8012834" y="1953675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589B22-09A6-BB4C-9F37-EEA43257B456}"/>
              </a:ext>
            </a:extLst>
          </p:cNvPr>
          <p:cNvSpPr/>
          <p:nvPr/>
        </p:nvSpPr>
        <p:spPr>
          <a:xfrm>
            <a:off x="773112" y="3200400"/>
            <a:ext cx="1579564" cy="36512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trike="sngStrike">
                <a:solidFill>
                  <a:schemeClr val="tx1"/>
                </a:solidFill>
              </a:rPr>
              <a:t>8 elements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3178BF6-CA3B-1D4B-85E9-1530C216152E}"/>
              </a:ext>
            </a:extLst>
          </p:cNvPr>
          <p:cNvSpPr/>
          <p:nvPr/>
        </p:nvSpPr>
        <p:spPr>
          <a:xfrm>
            <a:off x="2724150" y="3200400"/>
            <a:ext cx="1579564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8 elements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93326C5-57BC-4C4E-9ACD-7A979D257985}"/>
              </a:ext>
            </a:extLst>
          </p:cNvPr>
          <p:cNvCxnSpPr>
            <a:cxnSpLocks/>
          </p:cNvCxnSpPr>
          <p:nvPr/>
        </p:nvCxnSpPr>
        <p:spPr>
          <a:xfrm flipH="1">
            <a:off x="1733550" y="2727325"/>
            <a:ext cx="860425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209C41B-55AB-9145-9091-0CC601BD519E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2548731" y="2727325"/>
            <a:ext cx="655240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28B4D99-5363-E940-A17D-DB7CBA0E57F1}"/>
              </a:ext>
            </a:extLst>
          </p:cNvPr>
          <p:cNvSpPr txBox="1"/>
          <p:nvPr/>
        </p:nvSpPr>
        <p:spPr>
          <a:xfrm>
            <a:off x="8019187" y="2831068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EAF0A97-2C99-D147-9C7C-6C043591A31B}"/>
              </a:ext>
            </a:extLst>
          </p:cNvPr>
          <p:cNvSpPr/>
          <p:nvPr/>
        </p:nvSpPr>
        <p:spPr>
          <a:xfrm>
            <a:off x="1793242" y="4114005"/>
            <a:ext cx="1579564" cy="36512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trike="sngStrike">
                <a:solidFill>
                  <a:schemeClr val="tx1"/>
                </a:solidFill>
              </a:rPr>
              <a:t>4 elements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E93A0B4-F970-704D-AEC4-BD2EF579F130}"/>
              </a:ext>
            </a:extLst>
          </p:cNvPr>
          <p:cNvSpPr/>
          <p:nvPr/>
        </p:nvSpPr>
        <p:spPr>
          <a:xfrm>
            <a:off x="3513932" y="4114005"/>
            <a:ext cx="1600200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4 elements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8924C2C-83C7-B843-A464-B2265B991005}"/>
              </a:ext>
            </a:extLst>
          </p:cNvPr>
          <p:cNvCxnSpPr>
            <a:cxnSpLocks/>
            <a:stCxn id="17" idx="2"/>
          </p:cNvCxnSpPr>
          <p:nvPr/>
        </p:nvCxnSpPr>
        <p:spPr>
          <a:xfrm flipH="1">
            <a:off x="2876352" y="3565525"/>
            <a:ext cx="637580" cy="4564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E12F410-F25D-1044-B9FA-A37FF21F33F3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3513932" y="3565525"/>
            <a:ext cx="536893" cy="4564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DBDDF918-B2CC-3E42-9581-4B90DF3EE007}"/>
              </a:ext>
            </a:extLst>
          </p:cNvPr>
          <p:cNvSpPr txBox="1"/>
          <p:nvPr/>
        </p:nvSpPr>
        <p:spPr>
          <a:xfrm>
            <a:off x="8019187" y="3657600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E3E593B-035E-004D-9C02-C40BEA2AE1CD}"/>
              </a:ext>
            </a:extLst>
          </p:cNvPr>
          <p:cNvCxnSpPr>
            <a:cxnSpLocks/>
          </p:cNvCxnSpPr>
          <p:nvPr/>
        </p:nvCxnSpPr>
        <p:spPr>
          <a:xfrm flipH="1">
            <a:off x="6272213" y="30480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D1DF369-D2A5-764D-97D9-F089D00C9C61}"/>
              </a:ext>
            </a:extLst>
          </p:cNvPr>
          <p:cNvCxnSpPr>
            <a:cxnSpLocks/>
          </p:cNvCxnSpPr>
          <p:nvPr/>
        </p:nvCxnSpPr>
        <p:spPr>
          <a:xfrm flipH="1">
            <a:off x="6272213" y="21336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5BEC494-20A9-C241-984E-B62AE1639025}"/>
              </a:ext>
            </a:extLst>
          </p:cNvPr>
          <p:cNvCxnSpPr>
            <a:cxnSpLocks/>
          </p:cNvCxnSpPr>
          <p:nvPr/>
        </p:nvCxnSpPr>
        <p:spPr>
          <a:xfrm flipH="1">
            <a:off x="6272213" y="38100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0AF1D9B6-F787-D14F-82B1-8BD1EDC25D01}"/>
              </a:ext>
            </a:extLst>
          </p:cNvPr>
          <p:cNvSpPr/>
          <p:nvPr/>
        </p:nvSpPr>
        <p:spPr>
          <a:xfrm>
            <a:off x="2458313" y="4875609"/>
            <a:ext cx="1524093" cy="36512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trike="sngStrike">
                <a:solidFill>
                  <a:schemeClr val="tx1"/>
                </a:solidFill>
              </a:rPr>
              <a:t>2 elements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32DE131-2CCD-EF45-8F0D-A3B09992C1D1}"/>
              </a:ext>
            </a:extLst>
          </p:cNvPr>
          <p:cNvSpPr/>
          <p:nvPr/>
        </p:nvSpPr>
        <p:spPr>
          <a:xfrm>
            <a:off x="4324350" y="4876800"/>
            <a:ext cx="1524000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2 elements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FB24F05-EA66-1741-A61F-51BBB95D8D45}"/>
              </a:ext>
            </a:extLst>
          </p:cNvPr>
          <p:cNvCxnSpPr>
            <a:cxnSpLocks/>
          </p:cNvCxnSpPr>
          <p:nvPr/>
        </p:nvCxnSpPr>
        <p:spPr>
          <a:xfrm>
            <a:off x="4208301" y="4479130"/>
            <a:ext cx="602943" cy="3040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EB6A455D-D1E6-AB4F-9FA4-E2B173FA619B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3466226" y="4479130"/>
            <a:ext cx="847806" cy="3040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19DB5174-098A-8F4D-9082-E8192BDD87A0}"/>
              </a:ext>
            </a:extLst>
          </p:cNvPr>
          <p:cNvSpPr txBox="1"/>
          <p:nvPr/>
        </p:nvSpPr>
        <p:spPr>
          <a:xfrm>
            <a:off x="8019187" y="4495800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EF8154FE-375D-A346-9804-AADF51CA0A0C}"/>
              </a:ext>
            </a:extLst>
          </p:cNvPr>
          <p:cNvCxnSpPr>
            <a:cxnSpLocks/>
          </p:cNvCxnSpPr>
          <p:nvPr/>
        </p:nvCxnSpPr>
        <p:spPr>
          <a:xfrm flipH="1">
            <a:off x="6272213" y="4648200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E79FC8ED-44C1-2D43-A19B-6009A28837D9}"/>
              </a:ext>
            </a:extLst>
          </p:cNvPr>
          <p:cNvSpPr/>
          <p:nvPr/>
        </p:nvSpPr>
        <p:spPr>
          <a:xfrm>
            <a:off x="3203971" y="5636816"/>
            <a:ext cx="1568217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1 element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E351D66-08DA-2742-BBDD-AF522AD5CCE7}"/>
              </a:ext>
            </a:extLst>
          </p:cNvPr>
          <p:cNvSpPr/>
          <p:nvPr/>
        </p:nvSpPr>
        <p:spPr>
          <a:xfrm>
            <a:off x="5086350" y="5638800"/>
            <a:ext cx="1524000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>
                <a:solidFill>
                  <a:schemeClr val="tx1"/>
                </a:solidFill>
              </a:rPr>
              <a:t>1 element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60D1EE8C-1E0A-0E42-A460-AC39EC0401ED}"/>
              </a:ext>
            </a:extLst>
          </p:cNvPr>
          <p:cNvCxnSpPr>
            <a:cxnSpLocks/>
            <a:stCxn id="41" idx="2"/>
          </p:cNvCxnSpPr>
          <p:nvPr/>
        </p:nvCxnSpPr>
        <p:spPr>
          <a:xfrm>
            <a:off x="5086350" y="5241925"/>
            <a:ext cx="457200" cy="3206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906A2AD-0761-AA4F-AD65-151FEB13215D}"/>
              </a:ext>
            </a:extLst>
          </p:cNvPr>
          <p:cNvCxnSpPr>
            <a:cxnSpLocks/>
            <a:stCxn id="41" idx="2"/>
          </p:cNvCxnSpPr>
          <p:nvPr/>
        </p:nvCxnSpPr>
        <p:spPr>
          <a:xfrm flipH="1">
            <a:off x="4296568" y="5241925"/>
            <a:ext cx="789782" cy="3206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C9F7D447-908A-1B4A-B026-8B78CD2F0F88}"/>
              </a:ext>
            </a:extLst>
          </p:cNvPr>
          <p:cNvSpPr txBox="1"/>
          <p:nvPr/>
        </p:nvSpPr>
        <p:spPr>
          <a:xfrm>
            <a:off x="8019187" y="5269468"/>
            <a:ext cx="877163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/>
              <a:t>1 chop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16C9BF3-DD69-2C48-98DC-AB963B02D8C3}"/>
              </a:ext>
            </a:extLst>
          </p:cNvPr>
          <p:cNvCxnSpPr>
            <a:cxnSpLocks/>
          </p:cNvCxnSpPr>
          <p:nvPr/>
        </p:nvCxnSpPr>
        <p:spPr>
          <a:xfrm flipH="1">
            <a:off x="6272213" y="5421868"/>
            <a:ext cx="170973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1C9A206-1D78-EA40-8E69-A9F2C1032B12}"/>
              </a:ext>
            </a:extLst>
          </p:cNvPr>
          <p:cNvSpPr txBox="1"/>
          <p:nvPr/>
        </p:nvSpPr>
        <p:spPr>
          <a:xfrm>
            <a:off x="7045756" y="5731080"/>
            <a:ext cx="1709737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en-US">
                <a:highlight>
                  <a:srgbClr val="FFFF00"/>
                </a:highlight>
              </a:rPr>
              <a:t>Total: 5 chops</a:t>
            </a:r>
          </a:p>
        </p:txBody>
      </p:sp>
    </p:spTree>
    <p:extLst>
      <p:ext uri="{BB962C8B-B14F-4D97-AF65-F5344CB8AC3E}">
        <p14:creationId xmlns:p14="http://schemas.microsoft.com/office/powerpoint/2010/main" val="1467756672"/>
      </p:ext>
    </p:extLst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2E585CE-77D5-2326-4D02-9C3D859C7897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Binary Search</a:t>
            </a:r>
            <a:endParaRPr altLang="en-US" dirty="0" lang="en-US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B0B0587B-00AA-94F8-2806-474F99E47481}"/>
              </a:ext>
            </a:extLst>
          </p:cNvPr>
          <p:cNvSpPr>
            <a:spLocks noChangeArrowheads="1" noGrp="1"/>
          </p:cNvSpPr>
          <p:nvPr>
            <p:ph idx="1"/>
          </p:nvPr>
        </p:nvSpPr>
        <p:spPr/>
        <p:txBody>
          <a:bodyPr/>
          <a:lstStyle/>
          <a:p>
            <a:r>
              <a:rPr altLang="en-US" dirty="0" lang="en-US"/>
              <a:t>What is the time complexity for a Binary Search?</a:t>
            </a:r>
          </a:p>
          <a:p>
            <a:pPr lvl="1"/>
            <a:r>
              <a:rPr altLang="en-US" dirty="0" lang="en-US"/>
              <a:t>The “Big-O”</a:t>
            </a:r>
          </a:p>
          <a:p>
            <a:pPr lvl="1"/>
            <a:endParaRPr altLang="en-US" dirty="0" lang="en-US"/>
          </a:p>
          <a:p>
            <a:r>
              <a:rPr altLang="en-US" dirty="0" lang="en-US"/>
              <a:t>How many elements are there?</a:t>
            </a:r>
          </a:p>
          <a:p>
            <a:pPr lvl="1"/>
            <a:r>
              <a:rPr altLang="en-US" dirty="0" lang="en-US"/>
              <a:t>This is </a:t>
            </a:r>
            <a:r>
              <a:rPr altLang="en-US" dirty="0" i="1" lang="en-US"/>
              <a:t>n</a:t>
            </a:r>
          </a:p>
          <a:p>
            <a:r>
              <a:rPr altLang="en-US" dirty="0" lang="en-US"/>
              <a:t>How many times do you touch them?</a:t>
            </a:r>
          </a:p>
          <a:p>
            <a:endParaRPr altLang="en-US" dirty="0" lang="en-US"/>
          </a:p>
          <a:p>
            <a:r>
              <a:rPr altLang="en-US" dirty="0" lang="en-US"/>
              <a:t>If </a:t>
            </a:r>
            <a:r>
              <a:rPr altLang="en-US" dirty="0" i="1" lang="en-US"/>
              <a:t>n</a:t>
            </a:r>
            <a:r>
              <a:rPr altLang="en-US" dirty="0" lang="en-US"/>
              <a:t> increases, how does that affect the amount of work?</a:t>
            </a:r>
          </a:p>
        </p:txBody>
      </p:sp>
    </p:spTree>
    <p:extLst>
      <p:ext uri="{BB962C8B-B14F-4D97-AF65-F5344CB8AC3E}">
        <p14:creationId xmlns:p14="http://schemas.microsoft.com/office/powerpoint/2010/main" val="3355773972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B3A9B1B2-D50B-28F9-E9F4-21E49A399529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en-US"/>
              <a:t>“Big-O”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973CD733-9711-B52A-0BA5-01724467FA86}"/>
              </a:ext>
            </a:extLst>
          </p:cNvPr>
          <p:cNvSpPr>
            <a:spLocks noChangeArrowheads="1" noGrp="1"/>
          </p:cNvSpPr>
          <p:nvPr>
            <p:ph idx="1"/>
          </p:nvPr>
        </p:nvSpPr>
        <p:spPr/>
        <p:txBody>
          <a:bodyPr/>
          <a:lstStyle/>
          <a:p>
            <a:r>
              <a:rPr altLang="en-US" dirty="0" lang="en-US"/>
              <a:t>‘O’ stands for: “Order of Magnitude”</a:t>
            </a:r>
          </a:p>
          <a:p>
            <a:r>
              <a:rPr altLang="en-US" dirty="0" lang="en-US"/>
              <a:t>According to Wikipedia…</a:t>
            </a:r>
          </a:p>
          <a:p>
            <a:pPr lvl="1"/>
            <a:r>
              <a:rPr dirty="0" lang="en-US"/>
              <a:t>“Big O notation is a mathematical notation that describes the limiting behavior of a function when the argument tends towards a particular value or infinity.”</a:t>
            </a:r>
          </a:p>
          <a:p>
            <a:pPr lvl="1"/>
            <a:endParaRPr altLang="en-US" dirty="0" lang="en-US"/>
          </a:p>
          <a:p>
            <a:r>
              <a:rPr altLang="en-US" dirty="0" lang="en-US"/>
              <a:t>In other words...</a:t>
            </a:r>
          </a:p>
          <a:p>
            <a:pPr lvl="1"/>
            <a:r>
              <a:rPr dirty="0" lang="en-US"/>
              <a:t>Big O notation describes the complexity of your code using algebraic terms.</a:t>
            </a:r>
            <a:endParaRPr altLang="en-US" dirty="0" lang="en-US"/>
          </a:p>
        </p:txBody>
      </p:sp>
    </p:spTree>
    <p:extLst>
      <p:ext uri="{BB962C8B-B14F-4D97-AF65-F5344CB8AC3E}">
        <p14:creationId xmlns:p14="http://schemas.microsoft.com/office/powerpoint/2010/main" val="2791564645"/>
      </p:ext>
    </p:extLst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2E585CE-77D5-2326-4D02-9C3D859C7897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Binary Search</a:t>
            </a:r>
            <a:endParaRPr altLang="en-US" dirty="0" lang="en-US"/>
          </a:p>
        </p:txBody>
      </p:sp>
      <mc:AlternateContent xmlns:a14="http://schemas.microsoft.com/office/drawing/2010/main" xmlns:mc="http://schemas.openxmlformats.org/markup-compatibility/2006">
        <mc:Choice Requires="a14">
          <p:sp>
            <p:nvSpPr>
              <p:cNvPr id="21507" name="Content Placeholder 2">
                <a:extLst>
                  <a:ext uri="{FF2B5EF4-FFF2-40B4-BE49-F238E27FC236}">
                    <a16:creationId xmlns:a16="http://schemas.microsoft.com/office/drawing/2014/main" id="{B0B0587B-00AA-94F8-2806-474F99E47481}"/>
                  </a:ext>
                </a:extLst>
              </p:cNvPr>
              <p:cNvSpPr>
                <a:spLocks noChangeArrowheads="1"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altLang="en-US" dirty="0" lang="en-US"/>
                  <a:t>What is the time complexity for a Binary Search?</a:t>
                </a:r>
              </a:p>
              <a:p>
                <a:pPr lvl="1"/>
                <a:r>
                  <a:rPr altLang="en-US" dirty="0" lang="en-US"/>
                  <a:t>The “Big-O”</a:t>
                </a:r>
              </a:p>
              <a:p>
                <a:pPr lvl="1"/>
                <a:endParaRPr altLang="en-US" dirty="0" lang="en-US"/>
              </a:p>
              <a:p>
                <a:r>
                  <a:rPr altLang="en-US" dirty="0" lang="en-US"/>
                  <a:t>How many elements are there?</a:t>
                </a:r>
              </a:p>
              <a:p>
                <a:pPr lvl="1"/>
                <a:r>
                  <a:rPr altLang="en-US" dirty="0" lang="en-US"/>
                  <a:t>This is </a:t>
                </a:r>
                <a:r>
                  <a:rPr altLang="en-US" dirty="0" i="1" lang="en-US"/>
                  <a:t>n</a:t>
                </a:r>
              </a:p>
              <a:p>
                <a:r>
                  <a:rPr altLang="en-US" dirty="0" lang="en-US"/>
                  <a:t>How many times do you touch them?</a:t>
                </a:r>
              </a:p>
              <a:p>
                <a:endParaRPr altLang="en-US" dirty="0" lang="en-US"/>
              </a:p>
              <a:p>
                <a:r>
                  <a:rPr altLang="en-US" dirty="0" lang="en-US"/>
                  <a:t>If </a:t>
                </a:r>
                <a:r>
                  <a:rPr altLang="en-US" dirty="0" i="1" lang="en-US"/>
                  <a:t>n</a:t>
                </a:r>
                <a:r>
                  <a:rPr altLang="en-US" dirty="0" lang="en-US"/>
                  <a:t> increases, how does that affect the amount of work?</a:t>
                </a:r>
              </a:p>
              <a:p>
                <a:endParaRPr altLang="en-US" dirty="0" lang="en-US"/>
              </a:p>
              <a:p>
                <a:pPr indent="0" mar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>
                      <m:r>
                        <a:rPr altLang="en-US" b="0" i="1" lang="en-US" smtClean="0" sz="4000">
                          <a:latin charset="0" panose="02040503050406030204" pitchFamily="18" typeface="Cambria Math"/>
                        </a:rPr>
                        <m:t>𝑂</m:t>
                      </m:r>
                      <m:r>
                        <a:rPr altLang="en-US" b="0" i="1" lang="en-US" smtClean="0" sz="4000">
                          <a:latin charset="0" panose="02040503050406030204" pitchFamily="18" typeface="Cambria Math"/>
                        </a:rPr>
                        <m:t>(</m:t>
                      </m:r>
                      <m:sSub>
                        <m:sSubPr>
                          <m:ctrlPr>
                            <a:rPr altLang="en-US" b="0" i="1" lang="en-US" smtClean="0" sz="4000">
                              <a:latin charset="0" panose="02040503050406030204" pitchFamily="18" typeface="Cambria Math"/>
                            </a:rPr>
                          </m:ctrlPr>
                        </m:sSubPr>
                        <m:e>
                          <m:r>
                            <a:rPr altLang="en-US" b="0" i="1" lang="en-US" smtClean="0" sz="4000">
                              <a:latin charset="0" panose="02040503050406030204" pitchFamily="18" typeface="Cambria Math"/>
                            </a:rPr>
                            <m:t>𝑙𝑜𝑔</m:t>
                          </m:r>
                        </m:e>
                        <m:sub>
                          <m:r>
                            <a:rPr altLang="en-US" b="0" i="1" lang="en-US" smtClean="0" sz="4000">
                              <a:latin charset="0" panose="02040503050406030204" pitchFamily="18"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altLang="en-US" b="0" i="1" lang="en-US" smtClean="0" sz="4000">
                              <a:latin charset="0" panose="02040503050406030204" pitchFamily="18" typeface="Cambria Math"/>
                            </a:rPr>
                          </m:ctrlPr>
                        </m:dPr>
                        <m:e>
                          <m:r>
                            <a:rPr altLang="en-US" b="0" i="1" lang="en-US" smtClean="0" sz="4000">
                              <a:latin charset="0" panose="02040503050406030204" pitchFamily="18" typeface="Cambria Math"/>
                            </a:rPr>
                            <m:t>𝑛</m:t>
                          </m:r>
                        </m:e>
                      </m:d>
                      <m:r>
                        <a:rPr altLang="en-US" b="0" i="1" lang="en-US" smtClean="0" sz="4000">
                          <a:latin charset="0" panose="02040503050406030204" pitchFamily="18" typeface="Cambria Math"/>
                        </a:rPr>
                        <m:t>)</m:t>
                      </m:r>
                    </m:oMath>
                  </m:oMathPara>
                </a14:m>
                <a:endParaRPr altLang="en-US" dirty="0" lang="en-US"/>
              </a:p>
            </p:txBody>
          </p:sp>
        </mc:Choice>
        <mc:Fallback>
          <p:sp>
            <p:nvSpPr>
              <p:cNvPr id="21507" name="Content Placeholder 2">
                <a:extLst>
                  <a:ext uri="{FF2B5EF4-FFF2-40B4-BE49-F238E27FC236}">
                    <a16:creationId xmlns:a16="http://schemas.microsoft.com/office/drawing/2014/main" id="{B0B0587B-00AA-94F8-2806-474F99E47481}"/>
                  </a:ext>
                </a:extLst>
              </p:cNvPr>
              <p:cNvSpPr>
                <a:spLocks noAdjustHandles="1" noChangeArrowheads="1" noChangeAspect="1" noChangeShapeType="1" noEditPoints="1" noGrp="1" noMove="1" noResize="1" noRot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04" t="-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4967545"/>
      </p:ext>
    </p:extLst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854D1-27B4-AC1B-AC4D-E8871305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How do we get a sorted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18E16-DB39-08B1-8DB8-BF532C99D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lang="en-US"/>
              <a:t>We sort!</a:t>
            </a:r>
          </a:p>
          <a:p>
            <a:endParaRPr dirty="0" lang="en-US"/>
          </a:p>
          <a:p>
            <a:pPr>
              <a:buFont charset="0" panose="020B0604020202020204" pitchFamily="34" typeface="Arial"/>
              <a:buChar char="•"/>
            </a:pPr>
            <a:r>
              <a:rPr altLang="en-US" dirty="0" lang="en-US" sz="2400"/>
              <a:t>There are many sorting algorithms with varying complexity and performance</a:t>
            </a:r>
          </a:p>
          <a:p>
            <a:pPr>
              <a:buFont charset="0" panose="020B0604020202020204" pitchFamily="34" typeface="Arial"/>
              <a:buChar char="•"/>
            </a:pPr>
            <a:r>
              <a:rPr altLang="en-US" dirty="0" lang="en-US" sz="2400"/>
              <a:t>Let’s look at some simple ones</a:t>
            </a:r>
          </a:p>
          <a:p>
            <a:pPr lvl="1">
              <a:buFont charset="0" panose="020B0604020202020204" pitchFamily="34" typeface="Arial"/>
              <a:buChar char="•"/>
            </a:pPr>
            <a:r>
              <a:rPr altLang="en-US" dirty="0" lang="en-US"/>
              <a:t>Remember that simple doesn’t mean “best”</a:t>
            </a:r>
          </a:p>
          <a:p>
            <a:pPr>
              <a:buFont charset="0" panose="020B0604020202020204" pitchFamily="34" typeface="Arial"/>
              <a:buChar char="•"/>
            </a:pPr>
            <a:endParaRPr altLang="en-US" dirty="0" lang="en-US"/>
          </a:p>
        </p:txBody>
      </p:sp>
    </p:spTree>
    <p:extLst>
      <p:ext uri="{BB962C8B-B14F-4D97-AF65-F5344CB8AC3E}">
        <p14:creationId xmlns:p14="http://schemas.microsoft.com/office/powerpoint/2010/main" val="3596913477"/>
      </p:ext>
    </p:extLst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en-US" dirty="0" lang="en-US" sz="3600">
                <a:latin charset="0" panose="020F0502020204030204" pitchFamily="34" typeface="Calibri"/>
                <a:cs charset="0" panose="020B0604020202020204" pitchFamily="34" typeface="Arial"/>
              </a:rPr>
              <a:t>Bubble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7CDC3-D29F-8645-9704-C5EE6F929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charset="0" panose="020B0604020202020204" pitchFamily="34" typeface="Arial"/>
              <a:buChar char="•"/>
            </a:pPr>
            <a:r>
              <a:rPr altLang="en-US" dirty="0" lang="en-US" sz="2800"/>
              <a:t> Bubble sort repeatedly examine elements and </a:t>
            </a:r>
            <a:r>
              <a:rPr altLang="en-US" dirty="0" lang="en-US" sz="2800" u="sng"/>
              <a:t>swap them</a:t>
            </a:r>
            <a:r>
              <a:rPr altLang="en-US" dirty="0" lang="en-US" sz="2800"/>
              <a:t> if needed</a:t>
            </a:r>
          </a:p>
          <a:p>
            <a:pPr eaLnBrk="1" hangingPunct="1">
              <a:buFont charset="0" panose="020B0604020202020204" pitchFamily="34" typeface="Arial"/>
              <a:buChar char="•"/>
            </a:pPr>
            <a:r>
              <a:rPr altLang="en-US" dirty="0" lang="en-US" sz="2800"/>
              <a:t> This process “bubbles” elements to their correct positions in the list</a:t>
            </a:r>
          </a:p>
          <a:p>
            <a:pPr eaLnBrk="1" hangingPunct="1">
              <a:buFont charset="0" panose="020B0604020202020204" pitchFamily="34" typeface="Arial"/>
              <a:buChar char="•"/>
            </a:pPr>
            <a:r>
              <a:rPr altLang="en-US" dirty="0" lang="en-US" sz="2800"/>
              <a:t> These sorts are </a:t>
            </a:r>
            <a:r>
              <a:rPr altLang="en-US" b="1" dirty="0" lang="en-US" sz="2800" u="sng"/>
              <a:t>slow</a:t>
            </a:r>
            <a:r>
              <a:rPr altLang="en-US" dirty="0" lang="en-US" sz="2800"/>
              <a:t> </a:t>
            </a:r>
          </a:p>
          <a:p>
            <a:pPr eaLnBrk="1" hangingPunct="1" lvl="1">
              <a:buFont charset="0" panose="020B0604020202020204" pitchFamily="34" typeface="Arial"/>
              <a:buChar char="•"/>
            </a:pPr>
            <a:r>
              <a:rPr altLang="en-US" dirty="0" lang="en-US" sz="2800"/>
              <a:t>Large number of comparisons</a:t>
            </a:r>
          </a:p>
          <a:p>
            <a:pPr eaLnBrk="1" hangingPunct="1" lvl="1">
              <a:buFont charset="0" panose="020B0604020202020204" pitchFamily="34" typeface="Arial"/>
              <a:buChar char="•"/>
            </a:pPr>
            <a:r>
              <a:rPr altLang="en-US" dirty="0" lang="en-US" sz="2800"/>
              <a:t>Large number of swaps</a:t>
            </a:r>
          </a:p>
          <a:p>
            <a:pPr eaLnBrk="1" hangingPunct="1" lvl="1">
              <a:buFont charset="0" panose="020B0604020202020204" pitchFamily="34" typeface="Arial"/>
              <a:buChar char="•"/>
            </a:pPr>
            <a:endParaRPr altLang="en-US" dirty="0" lang="en-US" sz="2800"/>
          </a:p>
          <a:p>
            <a:pPr algn="ctr" eaLnBrk="1" hangingPunct="1" indent="0" lvl="1" marL="457200">
              <a:buNone/>
            </a:pPr>
            <a:r>
              <a:rPr dirty="0" lang="en-US" sz="280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Bubble Sort</a:t>
            </a:r>
            <a:endParaRPr dirty="0" lang="en-US" sz="2800">
              <a:solidFill>
                <a:schemeClr val="accent2"/>
              </a:solidFill>
            </a:endParaRPr>
          </a:p>
          <a:p>
            <a:pPr algn="ctr" eaLnBrk="1" hangingPunct="1" indent="0" lvl="1" marL="457200">
              <a:buNone/>
            </a:pPr>
            <a:endParaRPr altLang="en-US" dirty="0" lang="en-US" sz="2800"/>
          </a:p>
        </p:txBody>
      </p:sp>
    </p:spTree>
    <p:extLst>
      <p:ext uri="{BB962C8B-B14F-4D97-AF65-F5344CB8AC3E}">
        <p14:creationId xmlns:p14="http://schemas.microsoft.com/office/powerpoint/2010/main" val="3131834555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13C5C-D52F-5E56-81D7-6A32034AB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Bubble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7D1C4-5C8E-23D5-65A8-CCC342CF0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for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i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in range(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len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(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arr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)):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for j in range(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len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(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arr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)-i-1):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    if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arr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[j] &gt;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arr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[j+1]: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			# Swap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        t =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arr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[j]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       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arr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[j] =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arr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[j+1]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       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arr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[j+1] = t</a:t>
            </a:r>
          </a:p>
        </p:txBody>
      </p:sp>
    </p:spTree>
    <p:extLst>
      <p:ext uri="{BB962C8B-B14F-4D97-AF65-F5344CB8AC3E}">
        <p14:creationId xmlns:p14="http://schemas.microsoft.com/office/powerpoint/2010/main" val="258839961"/>
      </p:ext>
    </p:extLst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en-US" lang="en-US" sz="3600">
                <a:latin charset="0" panose="020F0502020204030204" pitchFamily="34" typeface="Calibri"/>
                <a:cs charset="0" panose="020B0604020202020204" pitchFamily="34" typeface="Arial"/>
              </a:rPr>
              <a:t>Selection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C8549-4CC3-434F-9B4C-E1DAEC7D0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876800"/>
          </a:xfrm>
        </p:spPr>
        <p:txBody>
          <a:bodyPr/>
          <a:lstStyle/>
          <a:p>
            <a:pPr eaLnBrk="1" hangingPunct="1" indent="0" marL="0">
              <a:buNone/>
            </a:pPr>
            <a:r>
              <a:rPr altLang="en-US" dirty="0" lang="en-US" sz="2800"/>
              <a:t>Selection sort works as follows:</a:t>
            </a:r>
            <a:br>
              <a:rPr altLang="en-US" dirty="0" lang="en-US" sz="1200"/>
            </a:br>
            <a:endParaRPr altLang="en-US" dirty="0" lang="en-US" sz="1200"/>
          </a:p>
          <a:p>
            <a:pPr eaLnBrk="1" hangingPunct="1" lvl="1">
              <a:buFont charset="0" panose="020F0302020204030204" pitchFamily="34" typeface="Calibri Light"/>
              <a:buAutoNum type="arabicPeriod"/>
            </a:pPr>
            <a:r>
              <a:rPr altLang="en-US" dirty="0" lang="en-US" sz="2500"/>
              <a:t> Find the smallest value in the list and move to it to the first position in the list. This results in the first element being sorted</a:t>
            </a:r>
          </a:p>
          <a:p>
            <a:pPr eaLnBrk="1" hangingPunct="1" lvl="1">
              <a:buFont charset="0" panose="020F0302020204030204" pitchFamily="34" typeface="Calibri Light"/>
              <a:buAutoNum type="arabicPeriod"/>
            </a:pPr>
            <a:r>
              <a:rPr altLang="en-US" dirty="0" lang="en-US" sz="2500"/>
              <a:t> Consider the unsorted part of the list and apply the same process in step 1</a:t>
            </a:r>
          </a:p>
          <a:p>
            <a:pPr eaLnBrk="1" hangingPunct="1" lvl="1">
              <a:buFont charset="0" panose="020F0302020204030204" pitchFamily="34" typeface="Calibri Light"/>
              <a:buAutoNum type="arabicPeriod"/>
            </a:pPr>
            <a:r>
              <a:rPr altLang="en-US" dirty="0" lang="en-US" sz="2500"/>
              <a:t> Repeat step 2 on each un-sorted sub-list until the entire list is sorted</a:t>
            </a:r>
          </a:p>
          <a:p>
            <a:pPr eaLnBrk="1" hangingPunct="1" lvl="1">
              <a:buFont charset="0" panose="020F0302020204030204" pitchFamily="34" typeface="Calibri Light"/>
              <a:buAutoNum type="arabicPeriod"/>
            </a:pPr>
            <a:endParaRPr altLang="en-US" dirty="0" lang="en-US" sz="2500"/>
          </a:p>
          <a:p>
            <a:pPr eaLnBrk="1" hangingPunct="1" indent="0" lvl="1" marL="200025">
              <a:buNone/>
            </a:pPr>
            <a:r>
              <a:rPr dirty="0" lang="en-US" sz="280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Selection Sort</a:t>
            </a:r>
            <a:endParaRPr altLang="en-US" dirty="0" lang="en-US" sz="2500">
              <a:solidFill>
                <a:schemeClr val="accent2"/>
              </a:solidFill>
            </a:endParaRPr>
          </a:p>
          <a:p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3999427616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11C65F-CAB8-CB46-8202-F7B2AD8E09F9}"/>
              </a:ext>
            </a:extLst>
          </p:cNvPr>
          <p:cNvSpPr txBox="1"/>
          <p:nvPr/>
        </p:nvSpPr>
        <p:spPr>
          <a:xfrm>
            <a:off x="6457950" y="5410200"/>
            <a:ext cx="2228850" cy="930275"/>
          </a:xfrm>
          <a:prstGeom prst="rect">
            <a:avLst/>
          </a:prstGeom>
          <a:solidFill>
            <a:schemeClr val="bg1"/>
          </a:solidFill>
        </p:spPr>
        <p:txBody>
          <a:bodyPr rtlCol="0" wrap="square">
            <a:spAutoFit/>
          </a:bodyPr>
          <a:lstStyle/>
          <a:p>
            <a:endParaRPr dirty="0" lang="en-US"/>
          </a:p>
        </p:txBody>
      </p:sp>
      <p:sp>
        <p:nvSpPr>
          <p:cNvPr id="25602" name="Rectangle 2"/>
          <p:cNvSpPr>
            <a:spLocks noChangeArrowheads="1" noGrp="1"/>
          </p:cNvSpPr>
          <p:nvPr>
            <p:ph idx="4294967295" type="title"/>
          </p:nvPr>
        </p:nvSpPr>
        <p:spPr>
          <a:xfrm>
            <a:off x="0" y="314325"/>
            <a:ext cx="7924800" cy="685800"/>
          </a:xfrm>
        </p:spPr>
        <p:txBody>
          <a:bodyPr/>
          <a:lstStyle/>
          <a:p>
            <a:pPr eaLnBrk="1" hangingPunct="1"/>
            <a:r>
              <a:rPr altLang="en-US" dirty="0" lang="en-US" sz="3600">
                <a:latin charset="0" panose="020F0502020204030204" pitchFamily="34" typeface="Calibri"/>
                <a:cs charset="0" panose="020B0604020202020204" pitchFamily="34" typeface="Arial"/>
              </a:rPr>
              <a:t>Selection Sort Working</a:t>
            </a:r>
          </a:p>
        </p:txBody>
      </p:sp>
      <p:sp>
        <p:nvSpPr>
          <p:cNvPr id="21" name="Rectangle 3"/>
          <p:cNvSpPr txBox="1">
            <a:spLocks/>
          </p:cNvSpPr>
          <p:nvPr/>
        </p:nvSpPr>
        <p:spPr>
          <a:xfrm>
            <a:off x="304800" y="1143000"/>
            <a:ext cx="8534400" cy="5715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eaLnBrk="0" fontAlgn="base" hangingPunct="0" indent="-171450" marL="171450" rtl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685800" eaLnBrk="0" fontAlgn="base" hangingPunct="0" indent="-171450" marL="514350" rtl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685800" eaLnBrk="0" fontAlgn="base" hangingPunct="0" indent="-171450" marL="857250" rtl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685800" eaLnBrk="0" fontAlgn="base" hangingPunct="0" indent="-171450" marL="1200150" rtl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685800" eaLnBrk="0" fontAlgn="base" hangingPunct="0" indent="-171450" marL="1543050" rtl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charset="0" typeface="Arial"/>
              <a:buNone/>
              <a:defRPr/>
            </a:pPr>
            <a:r>
              <a:rPr altLang="en-US" dirty="0" lang="en-US" sz="2400"/>
              <a:t>Original list:   11  9  17  5  12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altLang="en-US" dirty="0" lang="en-US" sz="2400"/>
              <a:t>Find the smallest in the list and swap it with the first element </a:t>
            </a:r>
          </a:p>
          <a:p>
            <a:pPr eaLnBrk="1" fontAlgn="auto" hangingPunct="1" indent="0" marL="0">
              <a:spcAft>
                <a:spcPts val="0"/>
              </a:spcAft>
              <a:buFont charset="0" panose="020B0604020202020204" pitchFamily="34" typeface="Arial"/>
              <a:buNone/>
              <a:defRPr/>
            </a:pPr>
            <a:r>
              <a:rPr altLang="en-US" dirty="0" lang="en-US" sz="2400"/>
              <a:t>		</a:t>
            </a:r>
            <a:r>
              <a:rPr altLang="en-US" dirty="0" lang="en-US" sz="2400">
                <a:solidFill>
                  <a:srgbClr val="FF0000"/>
                </a:solidFill>
              </a:rPr>
              <a:t>5</a:t>
            </a:r>
            <a:r>
              <a:rPr altLang="en-US" dirty="0" lang="en-US" sz="2400"/>
              <a:t>   9   17   11   12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altLang="en-US" dirty="0" lang="en-US" sz="2400"/>
              <a:t>Find the next smallest in the unsorted sub-list and swap with second element. It is already in the correct place </a:t>
            </a:r>
          </a:p>
          <a:p>
            <a:pPr eaLnBrk="1" fontAlgn="auto" hangingPunct="1" indent="0" marL="0">
              <a:spcAft>
                <a:spcPts val="0"/>
              </a:spcAft>
              <a:buFont charset="0" panose="020B0604020202020204" pitchFamily="34" typeface="Arial"/>
              <a:buNone/>
              <a:defRPr/>
            </a:pPr>
            <a:r>
              <a:rPr altLang="en-US" dirty="0" lang="en-US" sz="2400"/>
              <a:t>		</a:t>
            </a:r>
            <a:r>
              <a:rPr altLang="en-US" dirty="0" lang="en-US" sz="2400">
                <a:solidFill>
                  <a:srgbClr val="FF0000"/>
                </a:solidFill>
              </a:rPr>
              <a:t>5   9   </a:t>
            </a:r>
            <a:r>
              <a:rPr altLang="en-US" dirty="0" lang="en-US" sz="2400"/>
              <a:t>17   11   12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altLang="en-US" dirty="0" lang="en-US" sz="2400"/>
              <a:t>Find the next smallest in the unsorted sub-list and swap it with the third element.</a:t>
            </a:r>
          </a:p>
          <a:p>
            <a:pPr eaLnBrk="1" fontAlgn="auto" hangingPunct="1" indent="0" marL="0">
              <a:spcAft>
                <a:spcPts val="0"/>
              </a:spcAft>
              <a:buFont charset="0" panose="020B0604020202020204" pitchFamily="34" typeface="Arial"/>
              <a:buNone/>
              <a:defRPr/>
            </a:pPr>
            <a:r>
              <a:rPr altLang="en-US" dirty="0" lang="en-US" sz="2400"/>
              <a:t>		</a:t>
            </a:r>
            <a:r>
              <a:rPr altLang="en-US" dirty="0" lang="en-US" sz="2400">
                <a:solidFill>
                  <a:srgbClr val="FF0000"/>
                </a:solidFill>
              </a:rPr>
              <a:t>5   9   11   </a:t>
            </a:r>
            <a:r>
              <a:rPr altLang="en-US" dirty="0" lang="en-US" sz="2400"/>
              <a:t>17   12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altLang="en-US" dirty="0" lang="en-US" sz="2400"/>
              <a:t>Repeat</a:t>
            </a:r>
          </a:p>
          <a:p>
            <a:pPr eaLnBrk="1" fontAlgn="auto" hangingPunct="1" indent="0" marL="0">
              <a:spcAft>
                <a:spcPts val="0"/>
              </a:spcAft>
              <a:buFont charset="0" panose="020B0604020202020204" pitchFamily="34" typeface="Arial"/>
              <a:buNone/>
              <a:defRPr/>
            </a:pPr>
            <a:r>
              <a:rPr altLang="en-US" dirty="0" lang="en-US" sz="2400"/>
              <a:t>		</a:t>
            </a:r>
            <a:r>
              <a:rPr altLang="en-US" dirty="0" lang="en-US" sz="2400">
                <a:solidFill>
                  <a:srgbClr val="FF0000"/>
                </a:solidFill>
              </a:rPr>
              <a:t>5   9   11   12  17</a:t>
            </a:r>
          </a:p>
          <a:p>
            <a:pPr eaLnBrk="1" fontAlgn="auto" hangingPunct="1" indent="0" marL="0">
              <a:spcAft>
                <a:spcPts val="0"/>
              </a:spcAft>
              <a:buFont charset="0" panose="020B0604020202020204" pitchFamily="34" typeface="Arial"/>
              <a:buNone/>
              <a:defRPr/>
            </a:pPr>
            <a:r>
              <a:rPr altLang="en-US" dirty="0" lang="en-US" sz="2400"/>
              <a:t>Notice that when the unsorted sub-list is of length 1, we are done </a:t>
            </a:r>
          </a:p>
          <a:p>
            <a:pPr eaLnBrk="1" fontAlgn="auto" hangingPunct="1" indent="0" marL="0">
              <a:spcAft>
                <a:spcPts val="0"/>
              </a:spcAft>
              <a:buFont charset="0" panose="020B0604020202020204" pitchFamily="34" typeface="Arial"/>
              <a:buNone/>
              <a:defRPr/>
            </a:pPr>
            <a:endParaRPr altLang="en-US" dirty="0" lang="en-US"/>
          </a:p>
        </p:txBody>
      </p:sp>
    </p:spTree>
    <p:extLst>
      <p:ext uri="{BB962C8B-B14F-4D97-AF65-F5344CB8AC3E}">
        <p14:creationId xmlns:p14="http://schemas.microsoft.com/office/powerpoint/2010/main" val="476785898"/>
      </p:ext>
    </p:extLst>
  </p:cSld>
  <p:clrMapOvr>
    <a:masterClrMapping/>
  </p:clrMapOvr>
  <p:transition spd="slow"/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AFECB-294D-F061-B018-2B58DFFD6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Selection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5E241-78F7-3ED2-FB0D-61A38F009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for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i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in range(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len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(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sel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)):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minPos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=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i</a:t>
            </a:r>
            <a:endParaRPr dirty="0" lang="en-US" sz="3200">
              <a:latin charset="0" panose="02070309020205020404" pitchFamily="49" typeface="Courier New"/>
              <a:cs charset="0" panose="02070309020205020404" pitchFamily="49" typeface="Courier New"/>
            </a:endParaRP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for j in range(i+1,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len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(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sel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)):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    if (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sel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[j] &lt;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sel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[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minPos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]):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       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minPos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= j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if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i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!=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minPos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: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    t =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sel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[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minPos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]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   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sel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[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minPos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] =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sel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[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i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]</a:t>
            </a:r>
          </a:p>
          <a:p>
            <a:pPr indent="0" marL="0">
              <a:buNone/>
            </a:pP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        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sel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[</a:t>
            </a:r>
            <a:r>
              <a:rPr dirty="0" err="1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i</a:t>
            </a:r>
            <a:r>
              <a:rPr dirty="0" lang="en-US" sz="3200">
                <a:latin charset="0" panose="02070309020205020404" pitchFamily="49" typeface="Courier New"/>
                <a:cs charset="0" panose="02070309020205020404" pitchFamily="49" typeface="Courier New"/>
              </a:rPr>
              <a:t>] = t</a:t>
            </a:r>
          </a:p>
        </p:txBody>
      </p:sp>
    </p:spTree>
    <p:extLst>
      <p:ext uri="{BB962C8B-B14F-4D97-AF65-F5344CB8AC3E}">
        <p14:creationId xmlns:p14="http://schemas.microsoft.com/office/powerpoint/2010/main" val="3210627489"/>
      </p:ext>
    </p:extLst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en-US" dirty="0" lang="en-US" sz="3600">
                <a:latin charset="0" panose="020F0502020204030204" pitchFamily="34" typeface="Calibri"/>
                <a:cs charset="0" panose="020B0604020202020204" pitchFamily="34" typeface="Arial"/>
              </a:rPr>
              <a:t>Insertion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8633C-4E03-7F49-8021-9D13BBDE6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025" y="1266825"/>
            <a:ext cx="8501063" cy="5286375"/>
          </a:xfrm>
        </p:spPr>
        <p:txBody>
          <a:bodyPr/>
          <a:lstStyle/>
          <a:p>
            <a:pPr eaLnBrk="1" hangingPunct="1"/>
            <a:r>
              <a:rPr altLang="en-US" dirty="0" lang="en-US" sz="2400"/>
              <a:t>Consider what you would do to sort a set of cards.  </a:t>
            </a:r>
          </a:p>
          <a:p>
            <a:pPr eaLnBrk="1" hangingPunct="1"/>
            <a:r>
              <a:rPr altLang="en-US" dirty="0" lang="en-US" sz="2400"/>
              <a:t>You continually maintain two sets – unsorted set and a sorted set. </a:t>
            </a:r>
          </a:p>
          <a:p>
            <a:pPr eaLnBrk="1" hangingPunct="1"/>
            <a:r>
              <a:rPr altLang="en-US" dirty="0" lang="en-US" sz="2400"/>
              <a:t>For each card in the unsorted set, take it out of that set and place it correctly relative to the sorted set. </a:t>
            </a:r>
          </a:p>
          <a:p>
            <a:pPr eaLnBrk="1" hangingPunct="1" indent="0" marL="0">
              <a:buNone/>
            </a:pPr>
            <a:endParaRPr dirty="0" lang="en-US" sz="2400">
              <a:solidFill>
                <a:schemeClr val="accent2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 eaLnBrk="1" hangingPunct="1" indent="0" marL="0">
              <a:buNone/>
            </a:pPr>
            <a:r>
              <a:rPr dirty="0" lang="en-US" sz="240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Insertion Sort</a:t>
            </a:r>
            <a:endParaRPr altLang="en-US" dirty="0" lang="en-US" sz="2400">
              <a:solidFill>
                <a:schemeClr val="accent2"/>
              </a:solidFill>
            </a:endParaRPr>
          </a:p>
          <a:p>
            <a:pPr indent="0" marL="0">
              <a:buNone/>
            </a:pPr>
            <a:endParaRPr dirty="0" lang="en-US" sz="2400"/>
          </a:p>
        </p:txBody>
      </p:sp>
    </p:spTree>
    <p:extLst>
      <p:ext uri="{BB962C8B-B14F-4D97-AF65-F5344CB8AC3E}">
        <p14:creationId xmlns:p14="http://schemas.microsoft.com/office/powerpoint/2010/main" val="492793948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en-US" dirty="0" lang="en-US" sz="4000"/>
              <a:t>Insertion </a:t>
            </a:r>
            <a:r>
              <a:rPr altLang="en-US" b="1" dirty="0" lang="en-US" sz="4000"/>
              <a:t>Algorithm</a:t>
            </a:r>
          </a:p>
        </p:txBody>
      </p:sp>
      <p:sp>
        <p:nvSpPr>
          <p:cNvPr id="33795" name="Rectangle 3"/>
          <p:cNvSpPr>
            <a:spLocks noGrp="1"/>
          </p:cNvSpPr>
          <p:nvPr>
            <p:ph idx="1"/>
          </p:nvPr>
        </p:nvSpPr>
        <p:spPr>
          <a:xfrm>
            <a:off x="228600" y="1828800"/>
            <a:ext cx="8610601" cy="4576764"/>
          </a:xfrm>
        </p:spPr>
        <p:txBody>
          <a:bodyPr>
            <a:normAutofit/>
          </a:bodyPr>
          <a:lstStyle/>
          <a:p>
            <a:pPr algn="l" eaLnBrk="1" hangingPunct="1" indent="0" marL="0">
              <a:buNone/>
            </a:pPr>
            <a:r>
              <a:rPr altLang="en-US" dirty="0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for </a:t>
            </a:r>
            <a:r>
              <a:rPr altLang="en-US" dirty="0" err="1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i</a:t>
            </a:r>
            <a:r>
              <a:rPr altLang="en-US" dirty="0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 in range(</a:t>
            </a:r>
            <a:r>
              <a:rPr altLang="en-US" dirty="0" err="1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len</a:t>
            </a:r>
            <a:r>
              <a:rPr altLang="en-US" dirty="0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(ins)):</a:t>
            </a:r>
          </a:p>
          <a:p>
            <a:pPr algn="l" eaLnBrk="1" hangingPunct="1" indent="0" marL="0">
              <a:buNone/>
            </a:pPr>
            <a:r>
              <a:rPr altLang="en-US" dirty="0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        key = ins[</a:t>
            </a:r>
            <a:r>
              <a:rPr altLang="en-US" dirty="0" err="1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i</a:t>
            </a:r>
            <a:r>
              <a:rPr altLang="en-US" dirty="0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]</a:t>
            </a:r>
          </a:p>
          <a:p>
            <a:pPr algn="l" eaLnBrk="1" hangingPunct="1" indent="0" marL="0">
              <a:buNone/>
            </a:pPr>
            <a:r>
              <a:rPr altLang="en-US" dirty="0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        position = </a:t>
            </a:r>
            <a:r>
              <a:rPr altLang="en-US" dirty="0" err="1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i</a:t>
            </a:r>
            <a:endParaRPr altLang="en-US" dirty="0" lang="en-US" sz="2000">
              <a:latin charset="0" panose="02070309020205020404" pitchFamily="49" typeface="Courier New"/>
              <a:cs charset="0" panose="02070309020205020404" pitchFamily="49" typeface="Courier New"/>
            </a:endParaRPr>
          </a:p>
          <a:p>
            <a:pPr algn="l" eaLnBrk="1" hangingPunct="1" indent="0" marL="0">
              <a:buNone/>
            </a:pPr>
            <a:r>
              <a:rPr altLang="en-US" dirty="0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        while position &gt; 0 and key &lt; ins[position - 1]:</a:t>
            </a:r>
          </a:p>
          <a:p>
            <a:pPr algn="l" eaLnBrk="1" hangingPunct="1" indent="0" marL="0">
              <a:buNone/>
            </a:pPr>
            <a:r>
              <a:rPr altLang="en-US" dirty="0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            ins[position] = ins[position - 1]</a:t>
            </a:r>
          </a:p>
          <a:p>
            <a:pPr algn="l" eaLnBrk="1" hangingPunct="1" indent="0" marL="0">
              <a:buNone/>
            </a:pPr>
            <a:r>
              <a:rPr altLang="en-US" dirty="0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            position = position -1</a:t>
            </a:r>
          </a:p>
          <a:p>
            <a:pPr algn="l" eaLnBrk="1" hangingPunct="1" indent="0" marL="0">
              <a:buNone/>
            </a:pPr>
            <a:r>
              <a:rPr altLang="en-US" dirty="0" lang="en-US" sz="2000">
                <a:latin charset="0" panose="02070309020205020404" pitchFamily="49" typeface="Courier New"/>
                <a:cs charset="0" panose="02070309020205020404" pitchFamily="49" typeface="Courier New"/>
              </a:rPr>
              <a:t>        ins[position] = key</a:t>
            </a:r>
          </a:p>
        </p:txBody>
      </p:sp>
    </p:spTree>
    <p:extLst>
      <p:ext uri="{BB962C8B-B14F-4D97-AF65-F5344CB8AC3E}">
        <p14:creationId xmlns:p14="http://schemas.microsoft.com/office/powerpoint/2010/main" val="2499037257"/>
      </p:ext>
    </p:extLst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CD680-99A2-5C1F-A58C-4E5DBED19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Why so many sorting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ADFD8-6A31-8224-07CB-B0E00D327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lang="en-US"/>
              <a:t>Complexity</a:t>
            </a:r>
          </a:p>
          <a:p>
            <a:pPr lvl="1"/>
            <a:r>
              <a:rPr dirty="0" lang="en-US"/>
              <a:t>Simple ones are faster to code, but slower to run</a:t>
            </a:r>
          </a:p>
          <a:p>
            <a:pPr lvl="1"/>
            <a:r>
              <a:rPr dirty="0" lang="en-US"/>
              <a:t>More complex ones are slower to code, but faster to run</a:t>
            </a:r>
          </a:p>
          <a:p>
            <a:pPr lvl="1"/>
            <a:endParaRPr dirty="0" lang="en-US"/>
          </a:p>
          <a:p>
            <a:r>
              <a:rPr dirty="0" lang="en-US"/>
              <a:t>Different contexts</a:t>
            </a:r>
          </a:p>
          <a:p>
            <a:pPr lvl="1"/>
            <a:r>
              <a:rPr dirty="0" lang="en-US"/>
              <a:t>Totally unsorted list?</a:t>
            </a:r>
          </a:p>
          <a:p>
            <a:pPr lvl="1"/>
            <a:r>
              <a:rPr dirty="0" lang="en-US"/>
              <a:t>Partially sorted list?</a:t>
            </a:r>
          </a:p>
          <a:p>
            <a:pPr lvl="1"/>
            <a:r>
              <a:rPr dirty="0" lang="en-US"/>
              <a:t>Maintaining an already sorted list?</a:t>
            </a:r>
          </a:p>
        </p:txBody>
      </p:sp>
    </p:spTree>
    <p:extLst>
      <p:ext uri="{BB962C8B-B14F-4D97-AF65-F5344CB8AC3E}">
        <p14:creationId xmlns:p14="http://schemas.microsoft.com/office/powerpoint/2010/main" val="3396577062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B3A9B1B2-D50B-28F9-E9F4-21E49A399529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en-US"/>
              <a:t>“Big-O”</a:t>
            </a:r>
          </a:p>
        </p:txBody>
      </p:sp>
      <mc:AlternateContent xmlns:a14="http://schemas.microsoft.com/office/drawing/2010/main" xmlns:mc="http://schemas.openxmlformats.org/markup-compatibility/2006">
        <mc:Choice Requires="a14">
          <p:sp>
            <p:nvSpPr>
              <p:cNvPr id="20483" name="Content Placeholder 2">
                <a:extLst>
                  <a:ext uri="{FF2B5EF4-FFF2-40B4-BE49-F238E27FC236}">
                    <a16:creationId xmlns:a16="http://schemas.microsoft.com/office/drawing/2014/main" id="{973CD733-9711-B52A-0BA5-01724467FA86}"/>
                  </a:ext>
                </a:extLst>
              </p:cNvPr>
              <p:cNvSpPr>
                <a:spLocks noChangeArrowheads="1"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indent="0" mar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>
                      <m:r>
                        <a:rPr altLang="en-US" b="0" i="1" lang="en-US" smtClean="0" sz="4400">
                          <a:latin charset="0" panose="02040503050406030204" pitchFamily="18" typeface="Cambria Math"/>
                        </a:rPr>
                        <m:t>𝑂</m:t>
                      </m:r>
                      <m:r>
                        <a:rPr altLang="en-US" b="0" i="1" lang="en-US" smtClean="0" sz="4400">
                          <a:latin charset="0" panose="02040503050406030204" pitchFamily="18" typeface="Cambria Math"/>
                        </a:rPr>
                        <m:t>(</m:t>
                      </m:r>
                      <m:r>
                        <a:rPr altLang="en-US" b="0" i="1" lang="en-US" smtClean="0" sz="4400">
                          <a:latin charset="0" panose="02040503050406030204" pitchFamily="18" typeface="Cambria Math"/>
                        </a:rPr>
                        <m:t>𝑛</m:t>
                      </m:r>
                      <m:r>
                        <a:rPr altLang="en-US" b="0" i="1" lang="en-US" smtClean="0" sz="4400">
                          <a:latin charset="0" panose="02040503050406030204" pitchFamily="18" typeface="Cambria Math"/>
                        </a:rPr>
                        <m:t>)</m:t>
                      </m:r>
                    </m:oMath>
                  </m:oMathPara>
                </a14:m>
                <a:endParaRPr altLang="en-US" dirty="0" lang="en-US"/>
              </a:p>
              <a:p>
                <a:r>
                  <a:rPr altLang="en-US" dirty="0" lang="en-US"/>
                  <a:t>O – is the function </a:t>
                </a:r>
              </a:p>
              <a:p>
                <a:pPr lvl="1"/>
                <a:r>
                  <a:rPr altLang="en-US" dirty="0" lang="en-US"/>
                  <a:t>i.e. the algorithm</a:t>
                </a:r>
              </a:p>
              <a:p>
                <a:r>
                  <a:rPr altLang="en-US" dirty="0" lang="en-US"/>
                  <a:t>n – the input size</a:t>
                </a:r>
              </a:p>
              <a:p>
                <a:pPr lvl="1"/>
                <a:r>
                  <a:rPr altLang="en-US" dirty="0" lang="en-US"/>
                  <a:t>i.e. how many “things” your algorithm needs to process</a:t>
                </a:r>
              </a:p>
            </p:txBody>
          </p:sp>
        </mc:Choice>
        <mc:Fallback>
          <p:sp>
            <p:nvSpPr>
              <p:cNvPr id="20483" name="Content Placeholder 2">
                <a:extLst>
                  <a:ext uri="{FF2B5EF4-FFF2-40B4-BE49-F238E27FC236}">
                    <a16:creationId xmlns:a16="http://schemas.microsoft.com/office/drawing/2014/main" id="{973CD733-9711-B52A-0BA5-01724467FA86}"/>
                  </a:ext>
                </a:extLst>
              </p:cNvPr>
              <p:cNvSpPr>
                <a:spLocks noAdjustHandles="1" noChangeArrowheads="1" noChangeAspect="1" noChangeShapeType="1" noEditPoints="1" noGrp="1" noMove="1" noResize="1" noRot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6053606"/>
      </p:ext>
    </p:extLst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D603B-6F83-D957-5B5C-D80F33E9D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Comparison of Sorting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E31F3-73A1-30C2-FE03-7D850545C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lang="en-US"/>
              <a:t>Comparing:</a:t>
            </a:r>
          </a:p>
          <a:p>
            <a:pPr lvl="1"/>
            <a:r>
              <a:rPr dirty="0" lang="en-US"/>
              <a:t>Bubble Sort</a:t>
            </a:r>
          </a:p>
          <a:p>
            <a:pPr lvl="1"/>
            <a:r>
              <a:rPr dirty="0" lang="en-US"/>
              <a:t>Selection Sort</a:t>
            </a:r>
          </a:p>
          <a:p>
            <a:pPr lvl="1"/>
            <a:r>
              <a:rPr dirty="0" lang="en-US"/>
              <a:t>Insertion Sort</a:t>
            </a:r>
          </a:p>
          <a:p>
            <a:endParaRPr dirty="0" lang="en-US"/>
          </a:p>
          <a:p>
            <a:r>
              <a:rPr dirty="0" lang="en-US"/>
              <a:t>Randomly generated unsorted array</a:t>
            </a:r>
          </a:p>
        </p:txBody>
      </p:sp>
    </p:spTree>
    <p:extLst>
      <p:ext uri="{BB962C8B-B14F-4D97-AF65-F5344CB8AC3E}">
        <p14:creationId xmlns:p14="http://schemas.microsoft.com/office/powerpoint/2010/main" val="528170654"/>
      </p:ext>
    </p:extLst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5C0C2-85E9-AB72-5C26-9222E3C6C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Comparison of These Algorithms</a:t>
            </a:r>
            <a:br>
              <a:rPr dirty="0" lang="en-US"/>
            </a:br>
            <a:r>
              <a:rPr dirty="0" lang="en-US"/>
              <a:t>Time (seconds)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4EA5A0-4D85-59D4-B0B6-5F834FE8FF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2258"/>
              </p:ext>
            </p:extLst>
          </p:nvPr>
        </p:nvGraphicFramePr>
        <p:xfrm>
          <a:off x="327025" y="1276350"/>
          <a:ext cx="8501060" cy="3926205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2125265">
                  <a:extLst>
                    <a:ext uri="{9D8B030D-6E8A-4147-A177-3AD203B41FA5}">
                      <a16:colId xmlns:a16="http://schemas.microsoft.com/office/drawing/2014/main" val="3360330361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1019590550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2747262014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42628510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N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Bubble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Select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Insert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606428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256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0.01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2883256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512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0.03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0.01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0.02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3922424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1024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0.14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0.06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0.08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84616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2048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0.57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0.24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0.32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877058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4096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2.26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0.97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1.27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766442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8192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9.01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3.76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5.2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4276503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16384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36.49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15.04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20.56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3196041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32768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142.1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60.43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84.67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2592888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3365167"/>
      </p:ext>
    </p:extLst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5C0C2-85E9-AB72-5C26-9222E3C6C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Comparison of These Algorithms</a:t>
            </a:r>
            <a:br>
              <a:rPr dirty="0" lang="en-US"/>
            </a:br>
            <a:r>
              <a:rPr dirty="0" lang="en-US"/>
              <a:t>Comparison Operations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4EA5A0-4D85-59D4-B0B6-5F834FE8FF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359148"/>
              </p:ext>
            </p:extLst>
          </p:nvPr>
        </p:nvGraphicFramePr>
        <p:xfrm>
          <a:off x="327025" y="1276350"/>
          <a:ext cx="8501060" cy="3926205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2125265">
                  <a:extLst>
                    <a:ext uri="{9D8B030D-6E8A-4147-A177-3AD203B41FA5}">
                      <a16:colId xmlns:a16="http://schemas.microsoft.com/office/drawing/2014/main" val="3360330361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1019590550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2747262014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42628510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N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Bubble    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Select    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Insert    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606428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256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32640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32640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33148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2327712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512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130816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130816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133642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3922424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1024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523776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523776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527470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84616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2048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2096128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2096128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2094124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877058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4096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8386560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8386560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8404222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766442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8192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33550336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33550336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33590448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4276503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16384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134209536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134209536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134300098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3196041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32768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536854528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536854528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536052758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2592888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021870"/>
      </p:ext>
    </p:extLst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5C0C2-85E9-AB72-5C26-9222E3C6C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Comparison of These Algorithms</a:t>
            </a:r>
            <a:br>
              <a:rPr dirty="0" lang="en-US"/>
            </a:br>
            <a:r>
              <a:rPr dirty="0" lang="en-US"/>
              <a:t>Array Accesses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4EA5A0-4D85-59D4-B0B6-5F834FE8FF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0197391"/>
              </p:ext>
            </p:extLst>
          </p:nvPr>
        </p:nvGraphicFramePr>
        <p:xfrm>
          <a:off x="327025" y="1276350"/>
          <a:ext cx="8501060" cy="3926205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1349375">
                  <a:extLst>
                    <a:ext uri="{9D8B030D-6E8A-4147-A177-3AD203B41FA5}">
                      <a16:colId xmlns:a16="http://schemas.microsoft.com/office/drawing/2014/main" val="336033036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019590550"/>
                    </a:ext>
                  </a:extLst>
                </a:gridCol>
                <a:gridCol w="2511820">
                  <a:extLst>
                    <a:ext uri="{9D8B030D-6E8A-4147-A177-3AD203B41FA5}">
                      <a16:colId xmlns:a16="http://schemas.microsoft.com/office/drawing/2014/main" val="2747262014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42628510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N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Bubble    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Select    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Insert    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606428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256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131576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66276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512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3551548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512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528916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263672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1024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3922424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1024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2102492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1051616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2048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84616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2048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8380504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4200412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4096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877058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4096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33581564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16789448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8192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766442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8192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134281568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67133404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16384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4276503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16384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537019268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268484560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32768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3196041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32768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2145814572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1073840048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b="0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65536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2592888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3402799"/>
      </p:ext>
    </p:extLst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323F6-7C9A-F7AD-34C4-C5C029D9E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5899F-523E-AA20-D8BA-4199F347F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lang="en-US"/>
              <a:t>Comparing:</a:t>
            </a:r>
          </a:p>
          <a:p>
            <a:pPr lvl="1"/>
            <a:r>
              <a:rPr dirty="0" lang="en-US"/>
              <a:t>Bubble Sort</a:t>
            </a:r>
          </a:p>
          <a:p>
            <a:pPr lvl="1"/>
            <a:r>
              <a:rPr dirty="0" lang="en-US"/>
              <a:t>Selection Sort</a:t>
            </a:r>
          </a:p>
          <a:p>
            <a:pPr lvl="1"/>
            <a:r>
              <a:rPr dirty="0" lang="en-US"/>
              <a:t>Insertion Sort</a:t>
            </a:r>
          </a:p>
          <a:p>
            <a:endParaRPr dirty="0" lang="en-US"/>
          </a:p>
          <a:p>
            <a:r>
              <a:rPr dirty="0" lang="en-US"/>
              <a:t>Partially sorted array with the last 10 elements unsorted</a:t>
            </a:r>
          </a:p>
          <a:p>
            <a:pPr indent="0" marL="0">
              <a:buNone/>
            </a:pPr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3737671999"/>
      </p:ext>
    </p:extLst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BF48AFDA-9331-AB10-0528-BF454120E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6D165-6480-0E9B-7398-E5029AFB8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Partially Sorted List Comparison</a:t>
            </a:r>
            <a:br>
              <a:rPr dirty="0" lang="en-US"/>
            </a:br>
            <a:r>
              <a:rPr dirty="0" lang="en-US"/>
              <a:t>Time (seconds)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4068873-BBFC-8C24-C8F6-B2C500B866A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7025" y="1276350"/>
          <a:ext cx="8501060" cy="3910965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2125265">
                  <a:extLst>
                    <a:ext uri="{9D8B030D-6E8A-4147-A177-3AD203B41FA5}">
                      <a16:colId xmlns:a16="http://schemas.microsoft.com/office/drawing/2014/main" val="3360330361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1019590550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2747262014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42628510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N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Bubble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Select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Insert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606428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256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2883256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512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0.02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0.02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3922424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1024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0.03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0.03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84616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2048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0.13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0.13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877058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4096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0.54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0.49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766442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8192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2.39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2.02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0.02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4276503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16384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9.87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8.04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3196041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32768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38.64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32.21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0.03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2592888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267462"/>
      </p:ext>
    </p:extLst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BF5CC299-0B7C-6FC3-8A52-4332D43E4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2CB84-C6ED-771B-972F-AEC8BAC94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Partially Sorted List Comparison</a:t>
            </a:r>
            <a:br>
              <a:rPr dirty="0" lang="en-US"/>
            </a:br>
            <a:r>
              <a:rPr dirty="0" lang="en-US"/>
              <a:t>Comparison Operations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11A5B31-64B0-AB79-FFA0-1CD5E9667F8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7025" y="1276350"/>
          <a:ext cx="8501060" cy="3910965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1882775">
                  <a:extLst>
                    <a:ext uri="{9D8B030D-6E8A-4147-A177-3AD203B41FA5}">
                      <a16:colId xmlns:a16="http://schemas.microsoft.com/office/drawing/2014/main" val="3360330361"/>
                    </a:ext>
                  </a:extLst>
                </a:gridCol>
                <a:gridCol w="2367755">
                  <a:extLst>
                    <a:ext uri="{9D8B030D-6E8A-4147-A177-3AD203B41FA5}">
                      <a16:colId xmlns:a16="http://schemas.microsoft.com/office/drawing/2014/main" val="1019590550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2747262014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42628510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N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Bubble    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Select    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Insert    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606428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256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32640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32640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2470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2327712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512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130816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130816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5452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3922424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1024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523776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523776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10632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84616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2048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2096128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2096128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21812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877058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4096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8386560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8386560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41926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766442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8192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33550336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33550336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90218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4276503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16384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134209536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134209536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163262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3196041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32768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536854528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536854528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267370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2592888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1922103"/>
      </p:ext>
    </p:extLst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693FF799-9ECD-D2F9-EFE0-CC0778BE5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3D489-BE03-E465-3DCB-0BC4D9BF2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Partially Sorted List Comparison</a:t>
            </a:r>
            <a:br>
              <a:rPr dirty="0" lang="en-US"/>
            </a:br>
            <a:r>
              <a:rPr dirty="0" lang="en-US"/>
              <a:t>Array Accesses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4F476BB-4509-7CA2-AEED-456B2D95F44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7025" y="1276350"/>
          <a:ext cx="8501060" cy="3910965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1349375">
                  <a:extLst>
                    <a:ext uri="{9D8B030D-6E8A-4147-A177-3AD203B41FA5}">
                      <a16:colId xmlns:a16="http://schemas.microsoft.com/office/drawing/2014/main" val="336033036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019590550"/>
                    </a:ext>
                  </a:extLst>
                </a:gridCol>
                <a:gridCol w="2511820">
                  <a:extLst>
                    <a:ext uri="{9D8B030D-6E8A-4147-A177-3AD203B41FA5}">
                      <a16:colId xmlns:a16="http://schemas.microsoft.com/office/drawing/2014/main" val="2747262014"/>
                    </a:ext>
                  </a:extLst>
                </a:gridCol>
                <a:gridCol w="2125265">
                  <a:extLst>
                    <a:ext uri="{9D8B030D-6E8A-4147-A177-3AD203B41FA5}">
                      <a16:colId xmlns:a16="http://schemas.microsoft.com/office/drawing/2014/main" val="4262851043"/>
                    </a:ext>
                  </a:extLst>
                </a:gridCol>
              </a:tblGrid>
              <a:tr h="410845"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N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Bubble    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Select    </a:t>
                      </a:r>
                    </a:p>
                  </a:txBody>
                  <a:tcPr anchor="b" marB="0" marL="9525" marR="9525" marT="9525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b="1" dirty="0" i="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cs charset="0" panose="02070309020205020404" pitchFamily="49" typeface="Courier New"/>
                        </a:rPr>
                        <a:t>Insert    </a:t>
                      </a:r>
                    </a:p>
                  </a:txBody>
                  <a:tcPr anchor="b" marB="0" marL="9525" marR="9525" marT="9525"/>
                </a:tc>
                <a:extLst>
                  <a:ext uri="{0D108BD9-81ED-4DB2-BD59-A6C34878D82A}">
                    <a16:rowId xmlns:a16="http://schemas.microsoft.com/office/drawing/2014/main" val="606428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256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70220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66276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512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3551548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512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272536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263500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1024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3922424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1024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1068816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1051488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2048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84616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2048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4235880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4199852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4096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877058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4096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16856972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16787040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8192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766442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8192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67281108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67132376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16384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4276503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16384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268745596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268470440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32768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3196041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32768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1074243796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1073795360</a:t>
                      </a:r>
                    </a:p>
                  </a:txBody>
                  <a:tcPr anchor="b" marB="0" marL="7620" marR="7620" marT="7620"/>
                </a:tc>
                <a:tc>
                  <a:txBody>
                    <a:bodyPr/>
                    <a:lstStyle/>
                    <a:p>
                      <a:pPr algn="r" defTabSz="914400" eaLnBrk="1" fontAlgn="b" hangingPunct="1" latinLnBrk="0" marL="0" rtl="0">
                        <a:buNone/>
                      </a:pPr>
                      <a:r>
                        <a:rPr b="0" dirty="0" i="0" kern="1200" lang="en-US" strike="noStrike" sz="2800" u="none">
                          <a:solidFill>
                            <a:srgbClr val="000000"/>
                          </a:solidFill>
                          <a:effectLst/>
                          <a:latin charset="0" panose="02070309020205020404" pitchFamily="49" typeface="Courier New"/>
                          <a:ea typeface="+mn-ea"/>
                          <a:cs charset="0" panose="02070309020205020404" pitchFamily="49" typeface="Courier New"/>
                        </a:rPr>
                        <a:t>65536</a:t>
                      </a:r>
                    </a:p>
                  </a:txBody>
                  <a:tcPr anchor="b" marB="0" marL="7620" marR="7620" marT="7620"/>
                </a:tc>
                <a:extLst>
                  <a:ext uri="{0D108BD9-81ED-4DB2-BD59-A6C34878D82A}">
                    <a16:rowId xmlns:a16="http://schemas.microsoft.com/office/drawing/2014/main" val="2592888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1829267"/>
      </p:ext>
    </p:extLst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D8182-994C-DF92-0DB1-E82FC8029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In Python However…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EFD74-1C72-4454-F684-A04C0ED56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lang="en-US"/>
              <a:t>There is a short cut…</a:t>
            </a:r>
          </a:p>
          <a:p>
            <a:endParaRPr dirty="0" lang="en-US"/>
          </a:p>
          <a:p>
            <a:pPr indent="0" marL="0">
              <a:buNone/>
            </a:pPr>
            <a:r>
              <a:rPr dirty="0" err="1" lang="en-US">
                <a:latin charset="0" panose="02070309020205020404" pitchFamily="49" typeface="Courier New"/>
                <a:cs charset="0" panose="02070309020205020404" pitchFamily="49" typeface="Courier New"/>
              </a:rPr>
              <a:t>arr</a:t>
            </a:r>
            <a:r>
              <a:rPr dirty="0" lang="en-US">
                <a:latin charset="0" panose="02070309020205020404" pitchFamily="49" typeface="Courier New"/>
                <a:cs charset="0" panose="02070309020205020404" pitchFamily="49" typeface="Courier New"/>
              </a:rPr>
              <a:t> = [3, 7, 3, 9, 2, 8]</a:t>
            </a:r>
          </a:p>
          <a:p>
            <a:pPr indent="0" marL="0">
              <a:buNone/>
            </a:pPr>
            <a:r>
              <a:rPr dirty="0" err="1" lang="en-US">
                <a:latin charset="0" panose="02070309020205020404" pitchFamily="49" typeface="Courier New"/>
                <a:cs charset="0" panose="02070309020205020404" pitchFamily="49" typeface="Courier New"/>
              </a:rPr>
              <a:t>arr.sort</a:t>
            </a:r>
            <a:r>
              <a:rPr dirty="0" lang="en-US">
                <a:latin charset="0" panose="02070309020205020404" pitchFamily="49" typeface="Courier New"/>
                <a:cs charset="0" panose="02070309020205020404" pitchFamily="49" typeface="Courier New"/>
              </a:rPr>
              <a:t>()</a:t>
            </a:r>
          </a:p>
          <a:p>
            <a:pPr indent="0" marL="0">
              <a:buNone/>
            </a:pPr>
            <a:r>
              <a:rPr dirty="0" lang="en-US">
                <a:latin charset="0" panose="02070309020205020404" pitchFamily="49" typeface="Courier New"/>
                <a:cs charset="0" panose="02070309020205020404" pitchFamily="49" typeface="Courier New"/>
              </a:rPr>
              <a:t>print(</a:t>
            </a:r>
            <a:r>
              <a:rPr dirty="0" err="1" lang="en-US">
                <a:latin charset="0" panose="02070309020205020404" pitchFamily="49" typeface="Courier New"/>
                <a:cs charset="0" panose="02070309020205020404" pitchFamily="49" typeface="Courier New"/>
              </a:rPr>
              <a:t>arr</a:t>
            </a:r>
            <a:r>
              <a:rPr dirty="0" lang="en-US">
                <a:latin charset="0" panose="02070309020205020404" pitchFamily="49" typeface="Courier New"/>
                <a:cs charset="0" panose="02070309020205020404" pitchFamily="49" typeface="Courier New"/>
              </a:rPr>
              <a:t>)</a:t>
            </a:r>
          </a:p>
          <a:p>
            <a:pPr indent="0" marL="0">
              <a:buNone/>
            </a:pPr>
            <a:endParaRPr dirty="0" lang="en-US">
              <a:latin charset="0" panose="02070309020205020404" pitchFamily="49" typeface="Courier New"/>
              <a:cs charset="0" panose="02070309020205020404" pitchFamily="49" typeface="Courier New"/>
            </a:endParaRPr>
          </a:p>
          <a:p>
            <a:pPr indent="0" marL="0">
              <a:buNone/>
            </a:pPr>
            <a:endParaRPr dirty="0" lang="en-US">
              <a:latin charset="0" panose="02070309020205020404" pitchFamily="49" typeface="Courier New"/>
              <a:cs charset="0" panose="02070309020205020404" pitchFamily="49" typeface="Courier New"/>
            </a:endParaRPr>
          </a:p>
          <a:p>
            <a:pPr indent="0" marL="0">
              <a:buNone/>
            </a:pPr>
            <a:r>
              <a:rPr dirty="0" lang="en-US"/>
              <a:t>…That’s it</a:t>
            </a:r>
          </a:p>
          <a:p>
            <a:pPr indent="0" marL="0">
              <a:buNone/>
            </a:pPr>
            <a:endParaRPr dirty="0" lang="en-US">
              <a:latin charset="0" panose="02070309020205020404" pitchFamily="49" typeface="Courier New"/>
              <a:cs charset="0" panose="02070309020205020404" pitchFamily="49"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961425329"/>
      </p:ext>
    </p:extLst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B3A9B1B2-D50B-28F9-E9F4-21E49A399529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en-US"/>
              <a:t>Searching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973CD733-9711-B52A-0BA5-01724467FA86}"/>
              </a:ext>
            </a:extLst>
          </p:cNvPr>
          <p:cNvSpPr>
            <a:spLocks noChangeArrowheads="1" noGrp="1"/>
          </p:cNvSpPr>
          <p:nvPr>
            <p:ph idx="1"/>
          </p:nvPr>
        </p:nvSpPr>
        <p:spPr/>
        <p:txBody>
          <a:bodyPr/>
          <a:lstStyle/>
          <a:p>
            <a:r>
              <a:rPr altLang="en-US" dirty="0" lang="en-US"/>
              <a:t>Simple</a:t>
            </a:r>
          </a:p>
          <a:p>
            <a:pPr lvl="1"/>
            <a:r>
              <a:rPr altLang="en-US" dirty="0" lang="en-US"/>
              <a:t>Sequential (linear) Search</a:t>
            </a:r>
          </a:p>
          <a:p>
            <a:endParaRPr altLang="en-US" dirty="0" lang="en-US"/>
          </a:p>
          <a:p>
            <a:r>
              <a:rPr altLang="en-US" dirty="0" lang="en-US"/>
              <a:t>Complex</a:t>
            </a:r>
          </a:p>
          <a:p>
            <a:pPr lvl="1"/>
            <a:r>
              <a:rPr altLang="en-US" dirty="0" lang="en-US"/>
              <a:t>Binary Search</a:t>
            </a:r>
          </a:p>
          <a:p>
            <a:pPr lvl="1"/>
            <a:endParaRPr altLang="en-US" dirty="0" lang="en-US"/>
          </a:p>
          <a:p>
            <a:pPr lvl="1"/>
            <a:endParaRPr altLang="en-US" dirty="0" lang="en-US"/>
          </a:p>
          <a:p>
            <a:endParaRPr altLang="en-US" dirty="0" lang="en-US"/>
          </a:p>
        </p:txBody>
      </p:sp>
    </p:spTree>
    <p:extLst>
      <p:ext uri="{BB962C8B-B14F-4D97-AF65-F5344CB8AC3E}">
        <p14:creationId xmlns:p14="http://schemas.microsoft.com/office/powerpoint/2010/main" val="247780550"/>
      </p:ext>
    </p:extLst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0337-E641-826D-C1FC-E3B4C4170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Sequential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0B2AB-2739-8902-C05D-F5A83963A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altLang="en-US" dirty="0" lang="en-US" sz="2400"/>
              <a:t>Process of examining all values in a list (or array) until a target value is found or the search reaches the end of the list.</a:t>
            </a:r>
          </a:p>
          <a:p>
            <a:pPr indent="0" marL="0">
              <a:buNone/>
            </a:pPr>
            <a:endParaRPr dirty="0" lang="en-US"/>
          </a:p>
          <a:p>
            <a:r>
              <a:rPr dirty="0" lang="en-US"/>
              <a:t>Sound familiar?</a:t>
            </a:r>
          </a:p>
          <a:p>
            <a:pPr lvl="1"/>
            <a:r>
              <a:rPr altLang="en-US" dirty="0" lang="en-US" sz="1800"/>
              <a:t>Write a function that uses the following list:</a:t>
            </a:r>
          </a:p>
          <a:p>
            <a:pPr lvl="2"/>
            <a:r>
              <a:rPr altLang="en-US" dirty="0" lang="en-US" sz="1800">
                <a:ea charset="0" panose="020B0604020202020204" pitchFamily="34" typeface="Arial"/>
              </a:rPr>
              <a:t>[“red”, “orange”, “yellow”, “green”, “blue”, “purple”]</a:t>
            </a:r>
          </a:p>
          <a:p>
            <a:pPr lvl="1"/>
            <a:r>
              <a:rPr altLang="en-US" dirty="0" lang="en-US" sz="1800"/>
              <a:t>The program should prompt the user for a color and search the list to find that color. The program should either print out the index of the color or print “-1” to signify the color was not found.</a:t>
            </a:r>
          </a:p>
          <a:p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3675461512"/>
      </p:ext>
    </p:extLst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2E585CE-77D5-2326-4D02-9C3D859C7897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Sequential Search</a:t>
            </a:r>
            <a:endParaRPr altLang="en-US" dirty="0" lang="en-US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B0B0587B-00AA-94F8-2806-474F99E47481}"/>
              </a:ext>
            </a:extLst>
          </p:cNvPr>
          <p:cNvSpPr>
            <a:spLocks noChangeArrowheads="1" noGrp="1"/>
          </p:cNvSpPr>
          <p:nvPr>
            <p:ph idx="1"/>
          </p:nvPr>
        </p:nvSpPr>
        <p:spPr/>
        <p:txBody>
          <a:bodyPr/>
          <a:lstStyle/>
          <a:p>
            <a:r>
              <a:rPr altLang="en-US" dirty="0" lang="en-US"/>
              <a:t>What is the time complexity for a Sequential Search?</a:t>
            </a:r>
          </a:p>
          <a:p>
            <a:pPr lvl="1"/>
            <a:r>
              <a:rPr altLang="en-US" dirty="0" lang="en-US"/>
              <a:t>The “Big-O”</a:t>
            </a:r>
          </a:p>
          <a:p>
            <a:pPr lvl="1"/>
            <a:endParaRPr altLang="en-US" dirty="0"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2E585CE-77D5-2326-4D02-9C3D859C7897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Sequential Search</a:t>
            </a:r>
            <a:endParaRPr altLang="en-US" dirty="0" lang="en-US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B0B0587B-00AA-94F8-2806-474F99E47481}"/>
              </a:ext>
            </a:extLst>
          </p:cNvPr>
          <p:cNvSpPr>
            <a:spLocks noChangeArrowheads="1" noGrp="1"/>
          </p:cNvSpPr>
          <p:nvPr>
            <p:ph idx="1"/>
          </p:nvPr>
        </p:nvSpPr>
        <p:spPr/>
        <p:txBody>
          <a:bodyPr/>
          <a:lstStyle/>
          <a:p>
            <a:r>
              <a:rPr altLang="en-US" dirty="0" lang="en-US"/>
              <a:t>What is the time complexity for a Sequential Search?</a:t>
            </a:r>
          </a:p>
          <a:p>
            <a:pPr lvl="1"/>
            <a:r>
              <a:rPr altLang="en-US" dirty="0" lang="en-US"/>
              <a:t>The “Big-O”</a:t>
            </a:r>
          </a:p>
          <a:p>
            <a:pPr lvl="1"/>
            <a:endParaRPr altLang="en-US" dirty="0" lang="en-US"/>
          </a:p>
          <a:p>
            <a:r>
              <a:rPr altLang="en-US" dirty="0" lang="en-US"/>
              <a:t>How many elements are there?</a:t>
            </a:r>
          </a:p>
        </p:txBody>
      </p:sp>
    </p:spTree>
    <p:extLst>
      <p:ext uri="{BB962C8B-B14F-4D97-AF65-F5344CB8AC3E}">
        <p14:creationId xmlns:p14="http://schemas.microsoft.com/office/powerpoint/2010/main" val="102417125"/>
      </p:ext>
    </p:extLst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2E585CE-77D5-2326-4D02-9C3D859C7897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Sequential Search</a:t>
            </a:r>
            <a:endParaRPr altLang="en-US" dirty="0" lang="en-US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B0B0587B-00AA-94F8-2806-474F99E47481}"/>
              </a:ext>
            </a:extLst>
          </p:cNvPr>
          <p:cNvSpPr>
            <a:spLocks noChangeArrowheads="1" noGrp="1"/>
          </p:cNvSpPr>
          <p:nvPr>
            <p:ph idx="1"/>
          </p:nvPr>
        </p:nvSpPr>
        <p:spPr/>
        <p:txBody>
          <a:bodyPr/>
          <a:lstStyle/>
          <a:p>
            <a:r>
              <a:rPr altLang="en-US" dirty="0" lang="en-US"/>
              <a:t>What is the time complexity for a Sequential Search?</a:t>
            </a:r>
          </a:p>
          <a:p>
            <a:pPr lvl="1"/>
            <a:r>
              <a:rPr altLang="en-US" dirty="0" lang="en-US"/>
              <a:t>The “Big-O”</a:t>
            </a:r>
          </a:p>
          <a:p>
            <a:pPr lvl="1"/>
            <a:endParaRPr altLang="en-US" dirty="0" lang="en-US"/>
          </a:p>
          <a:p>
            <a:r>
              <a:rPr altLang="en-US" dirty="0" lang="en-US"/>
              <a:t>How many elements are there?</a:t>
            </a:r>
          </a:p>
          <a:p>
            <a:pPr lvl="1"/>
            <a:r>
              <a:rPr altLang="en-US" dirty="0" lang="en-US"/>
              <a:t>This is </a:t>
            </a:r>
            <a:r>
              <a:rPr altLang="en-US" dirty="0" i="1" lang="en-US"/>
              <a:t>n</a:t>
            </a:r>
          </a:p>
          <a:p>
            <a:r>
              <a:rPr altLang="en-US" dirty="0" lang="en-US"/>
              <a:t>How many times do you touch them?</a:t>
            </a:r>
          </a:p>
        </p:txBody>
      </p:sp>
    </p:spTree>
    <p:extLst>
      <p:ext uri="{BB962C8B-B14F-4D97-AF65-F5344CB8AC3E}">
        <p14:creationId xmlns:p14="http://schemas.microsoft.com/office/powerpoint/2010/main" val="822594818"/>
      </p:ext>
    </p:extLst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2E585CE-77D5-2326-4D02-9C3D859C7897}"/>
              </a:ext>
            </a:extLst>
          </p:cNvPr>
          <p:cNvSpPr>
            <a:spLocks noChangeArrowheads="1"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en-US"/>
              <a:t>Sequential Search</a:t>
            </a:r>
            <a:endParaRPr altLang="en-US" dirty="0" lang="en-US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B0B0587B-00AA-94F8-2806-474F99E47481}"/>
              </a:ext>
            </a:extLst>
          </p:cNvPr>
          <p:cNvSpPr>
            <a:spLocks noChangeArrowheads="1" noGrp="1"/>
          </p:cNvSpPr>
          <p:nvPr>
            <p:ph idx="1"/>
          </p:nvPr>
        </p:nvSpPr>
        <p:spPr/>
        <p:txBody>
          <a:bodyPr/>
          <a:lstStyle/>
          <a:p>
            <a:r>
              <a:rPr altLang="en-US" dirty="0" lang="en-US"/>
              <a:t>What is the time complexity for a Sequential Search?</a:t>
            </a:r>
          </a:p>
          <a:p>
            <a:pPr lvl="1"/>
            <a:r>
              <a:rPr altLang="en-US" dirty="0" lang="en-US"/>
              <a:t>The “Big-O”</a:t>
            </a:r>
          </a:p>
          <a:p>
            <a:pPr lvl="1"/>
            <a:endParaRPr altLang="en-US" dirty="0" lang="en-US"/>
          </a:p>
          <a:p>
            <a:r>
              <a:rPr altLang="en-US" dirty="0" lang="en-US"/>
              <a:t>How many elements are there?</a:t>
            </a:r>
          </a:p>
          <a:p>
            <a:pPr lvl="1"/>
            <a:r>
              <a:rPr altLang="en-US" dirty="0" lang="en-US"/>
              <a:t>This is </a:t>
            </a:r>
            <a:r>
              <a:rPr altLang="en-US" dirty="0" i="1" lang="en-US"/>
              <a:t>n</a:t>
            </a:r>
          </a:p>
          <a:p>
            <a:r>
              <a:rPr altLang="en-US" dirty="0" lang="en-US"/>
              <a:t>How many times do you touch them?</a:t>
            </a:r>
          </a:p>
          <a:p>
            <a:endParaRPr altLang="en-US" dirty="0" lang="en-US"/>
          </a:p>
          <a:p>
            <a:r>
              <a:rPr altLang="en-US" dirty="0" lang="en-US"/>
              <a:t>If </a:t>
            </a:r>
            <a:r>
              <a:rPr altLang="en-US" dirty="0" i="1" lang="en-US"/>
              <a:t>n</a:t>
            </a:r>
            <a:r>
              <a:rPr altLang="en-US" dirty="0" lang="en-US"/>
              <a:t> increases, how does that affect the amount of work?</a:t>
            </a:r>
          </a:p>
        </p:txBody>
      </p:sp>
    </p:spTree>
    <p:extLst>
      <p:ext uri="{BB962C8B-B14F-4D97-AF65-F5344CB8AC3E}">
        <p14:creationId xmlns:p14="http://schemas.microsoft.com/office/powerpoint/2010/main" val="790988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4942</TotalTime>
  <Words>1817</Words>
  <Application>Microsoft Macintosh PowerPoint</Application>
  <PresentationFormat>On-screen Show (4:3)</PresentationFormat>
  <Paragraphs>509</Paragraphs>
  <Slides>38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Calibri</vt:lpstr>
      <vt:lpstr>Calibri Light</vt:lpstr>
      <vt:lpstr>Cambria Math</vt:lpstr>
      <vt:lpstr>Courier New</vt:lpstr>
      <vt:lpstr>Times New Roman</vt:lpstr>
      <vt:lpstr>Office Theme</vt:lpstr>
      <vt:lpstr>Sorting &amp; Searching</vt:lpstr>
      <vt:lpstr>“Big-O”</vt:lpstr>
      <vt:lpstr>“Big-O”</vt:lpstr>
      <vt:lpstr>Searching</vt:lpstr>
      <vt:lpstr>Sequential Search</vt:lpstr>
      <vt:lpstr>Sequential Search</vt:lpstr>
      <vt:lpstr>Sequential Search</vt:lpstr>
      <vt:lpstr>Sequential Search</vt:lpstr>
      <vt:lpstr>Sequential Search</vt:lpstr>
      <vt:lpstr>Sequential Search</vt:lpstr>
      <vt:lpstr>Binary Search</vt:lpstr>
      <vt:lpstr>Binary Search</vt:lpstr>
      <vt:lpstr>How many times can we chop this in half?</vt:lpstr>
      <vt:lpstr>How many times can we chop this in half?</vt:lpstr>
      <vt:lpstr>How many times can we chop this in half?</vt:lpstr>
      <vt:lpstr>How many times can we chop this in half?</vt:lpstr>
      <vt:lpstr>How many times can we chop this in half?</vt:lpstr>
      <vt:lpstr>How many times can we chop this in half?</vt:lpstr>
      <vt:lpstr>Binary Search</vt:lpstr>
      <vt:lpstr>Binary Search</vt:lpstr>
      <vt:lpstr>How do we get a sorted list</vt:lpstr>
      <vt:lpstr>Bubble Sort</vt:lpstr>
      <vt:lpstr>Bubble Sort</vt:lpstr>
      <vt:lpstr>Selection Sort</vt:lpstr>
      <vt:lpstr>Selection Sort Working</vt:lpstr>
      <vt:lpstr>Selection Sort</vt:lpstr>
      <vt:lpstr>Insertion Sort</vt:lpstr>
      <vt:lpstr>Insertion Algorithm</vt:lpstr>
      <vt:lpstr>Why so many sorting algorithms?</vt:lpstr>
      <vt:lpstr>Comparison of Sorting Algorithms</vt:lpstr>
      <vt:lpstr>Comparison of These Algorithms Time (seconds)</vt:lpstr>
      <vt:lpstr>Comparison of These Algorithms Comparison Operations</vt:lpstr>
      <vt:lpstr>Comparison of These Algorithms Array Accesses</vt:lpstr>
      <vt:lpstr>Comparison</vt:lpstr>
      <vt:lpstr>Partially Sorted List Comparison Time (seconds)</vt:lpstr>
      <vt:lpstr>Partially Sorted List Comparison Comparison Operations</vt:lpstr>
      <vt:lpstr>Partially Sorted List Comparison Array Accesses</vt:lpstr>
      <vt:lpstr>In Python However…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1999-03-03T13:26:07Z</dcterms:created>
  <dc:creator>College of Computing</dc:creator>
  <cp:lastModifiedBy>William Forsyth</cp:lastModifiedBy>
  <cp:lastPrinted>2001-05-09T19:53:32Z</cp:lastPrinted>
  <dcterms:modified xsi:type="dcterms:W3CDTF">2026-05-18T20:23:28Z</dcterms:modified>
  <cp:revision>221</cp:revision>
  <dc:title>Introduction to Programming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pid="2" fmtid="{D5CDD505-2E9C-101B-9397-08002B2CF9AE}" name="data-panorama-remediation-history">
    <vt:lpwstr>[{"pageNumber":0,"geomIndex":3173,"lastGeomIndex":3216,"rowIndex":-1,"cellIndex":-1,"textElement":"https://www.youtube.com/watch?v\u003dCq7SMsQBEUw","hyperlinkContext":"Bubble Sort","isLinkDescriptionVerified":false,"identifiers":{"PARAGRAPH_ID":"179","RUN_ID":"0","SLIDE_ID":"21"},"issueTypeId":"HyperlinkContextIssue:PPTX","dismiss":false,"pageNumbers":[22],"coordinatesList":[[78.43199920654297,440.30401611328125,599.8818435668945,12.707818984985352]]},{"pageNumber":0,"geomIndex":3610,"lastGeomIndex":3653,"rowIndex":-1,"cellIndex":-1,"textElement":"https://www.youtube.com/watch?v\u003d92BfuxHn2XE","hyperlinkContext":"Selection Sort","isLinkDescriptionVerified":false,"identifiers":{"PARAGRAPH_ID":"195","RUN_ID":"0","SLIDE_ID":"23"},"issueTypeId":"HyperlinkContextIssue:PPTX","dismiss":false,"pageNumbers":[24],"coordinatesList":[[72.43199920654297,469.416015625,574.9135208129883,12.707818984985352]]},{"pageNumber":0,"geomIndex":4355,"lastGeomIndex":4398,"rowIndex":-1,"cellIndex":-1,"textElement":"https://www.youtube.com/watch?v\u003d8oJS1BMKE64","hyperlinkContext":"Insertion Sort","isLinkDescriptionVerified":false,"identifiers":{"PARAGRAPH_ID":"224","RUN_ID":"0","SLIDE_ID":"26"},"issueTypeId":"HyperlinkContextIssue:PPTX","dismiss":false,"pageNumbers":[27],"coordinatesList":[[110.5,322.41998291015625,499.72796630859375,10.907999992370605]]}]</vt:lpwstr>
  </property>
  <property pid="3" fmtid="{D5CDD505-2E9C-101B-9397-08002B2CF9AE}" name="VerifiedLinkDescriptions">
    <vt:lpwstr>https://www.youtube.com/watch?v=Cq7SMsQBEUw,https://www.youtube.com/watch?v=92BfuxHn2XE,https://www.youtube.com/watch?v=8oJS1BMKE64</vt:lpwstr>
  </property>
</Properties>
</file>