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0"/>
  </p:notesMasterIdLst>
  <p:sldIdLst>
    <p:sldId id="392" r:id="rId2"/>
    <p:sldId id="321" r:id="rId3"/>
    <p:sldId id="393" r:id="rId4"/>
    <p:sldId id="394" r:id="rId5"/>
    <p:sldId id="322" r:id="rId6"/>
    <p:sldId id="323" r:id="rId7"/>
    <p:sldId id="324" r:id="rId8"/>
    <p:sldId id="325" r:id="rId9"/>
    <p:sldId id="395" r:id="rId10"/>
    <p:sldId id="345" r:id="rId11"/>
    <p:sldId id="327" r:id="rId12"/>
    <p:sldId id="328" r:id="rId13"/>
    <p:sldId id="330" r:id="rId14"/>
    <p:sldId id="329" r:id="rId15"/>
    <p:sldId id="331" r:id="rId16"/>
    <p:sldId id="333" r:id="rId17"/>
    <p:sldId id="332" r:id="rId18"/>
    <p:sldId id="334" r:id="rId19"/>
    <p:sldId id="335" r:id="rId20"/>
    <p:sldId id="336" r:id="rId21"/>
    <p:sldId id="337" r:id="rId22"/>
    <p:sldId id="338" r:id="rId23"/>
    <p:sldId id="339" r:id="rId24"/>
    <p:sldId id="340" r:id="rId25"/>
    <p:sldId id="346" r:id="rId26"/>
    <p:sldId id="347" r:id="rId27"/>
    <p:sldId id="341" r:id="rId28"/>
    <p:sldId id="342" r:id="rId29"/>
  </p:sldIdLst>
  <p:sldSz cx="9144000" cy="6858000" type="screen4x3"/>
  <p:notesSz cx="694055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3">
          <p15:clr>
            <a:srgbClr val="A4A3A4"/>
          </p15:clr>
        </p15:guide>
        <p15:guide id="2" pos="21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8630" autoAdjust="0"/>
  </p:normalViewPr>
  <p:slideViewPr>
    <p:cSldViewPr>
      <p:cViewPr varScale="1">
        <p:scale>
          <a:sx n="112" d="100"/>
          <a:sy n="112" d="100"/>
        </p:scale>
        <p:origin x="21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31360"/>
    </p:cViewPr>
  </p:sorterViewPr>
  <p:notesViewPr>
    <p:cSldViewPr>
      <p:cViewPr>
        <p:scale>
          <a:sx n="75" d="100"/>
          <a:sy n="75" d="100"/>
        </p:scale>
        <p:origin x="-1302" y="1170"/>
      </p:cViewPr>
      <p:guideLst>
        <p:guide orient="horz" pos="2923"/>
        <p:guide pos="21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2DD30AE-E216-42EA-CB04-41D15A19C5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43513" y="0"/>
            <a:ext cx="1697037" cy="3095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E92C5D8B-14A9-CE7D-CDD3-F04B9C8EAE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496888"/>
            <a:ext cx="53975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FB863E39-6AEE-0883-8E3D-15C692B5A40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4675" y="4932363"/>
            <a:ext cx="5638800" cy="35861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C70A46C-E301-ABC7-4237-0B9FC988ABC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49450" y="8834438"/>
            <a:ext cx="3006725" cy="3794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ctr" defTabSz="927100">
              <a:defRPr sz="1000"/>
            </a:lvl1pPr>
          </a:lstStyle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E58DAF80-D271-F192-25DB-3D0DD1146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016625" y="8810625"/>
            <a:ext cx="407988" cy="385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678" tIns="46340" rIns="92678" bIns="46340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DDE6D200-1634-4096-99F9-BBA9AAB5A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5" name="Line 8">
            <a:extLst>
              <a:ext uri="{FF2B5EF4-FFF2-40B4-BE49-F238E27FC236}">
                <a16:creationId xmlns:a16="http://schemas.microsoft.com/office/drawing/2014/main" id="{26FAAD90-78A2-C6D5-D4C2-90017683AB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" y="387350"/>
            <a:ext cx="5783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Line 9">
            <a:extLst>
              <a:ext uri="{FF2B5EF4-FFF2-40B4-BE49-F238E27FC236}">
                <a16:creationId xmlns:a16="http://schemas.microsoft.com/office/drawing/2014/main" id="{121CA8FC-E16F-4582-A4CA-60B3B8AA8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375" y="465772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Line 10">
            <a:extLst>
              <a:ext uri="{FF2B5EF4-FFF2-40B4-BE49-F238E27FC236}">
                <a16:creationId xmlns:a16="http://schemas.microsoft.com/office/drawing/2014/main" id="{7B066B85-250F-CCB5-48DA-029BA5A08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1025" y="8766175"/>
            <a:ext cx="5784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EAC21795-CA32-7D38-0B91-78A02E2C8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4651375"/>
            <a:ext cx="668337" cy="3048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2678" tIns="46340" rIns="92678" bIns="46340">
            <a:spAutoFit/>
          </a:bodyPr>
          <a:lstStyle>
            <a:lvl1pPr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635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2710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90650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52613" defTabSz="927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3098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670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242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81413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1400" b="1"/>
              <a:t>Notes: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marL="279400" indent="-279400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79400" marR="0" lvl="0" indent="-2794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/>
              <a:t>For this example, we will assume 8-bit numbers</a:t>
            </a:r>
          </a:p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68199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79400" marR="0" lvl="0" indent="-2794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/>
              <a:t>For this example, we will assume 8-bit numbers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8239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79400" marR="0" lvl="0" indent="-2794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dirty="0"/>
              <a:t>For this example, we will assume 8-bit numbers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3403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this example, we will assume 8-bit numbers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 to Programming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Introduction to Programming</a:t>
            </a:r>
          </a:p>
          <a:p>
            <a:pPr>
              <a:defRPr/>
            </a:pPr>
            <a:r>
              <a:rPr lang="en-US" altLang="en-US"/>
              <a:t>© Copyright 1999-2001 GTRC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E6D200-1634-4096-99F9-BBA9AAB5A6C0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57187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0722542E-0BDA-075D-1DFA-582994EDBB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E0291240-D682-7C53-B1EF-EA177DE087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3B5C154A-D726-D2F1-73C4-A42B329707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6C67D30C-CF47-4594-BC07-98905A0F4DE6}" type="slidenum">
              <a:rPr lang="en-US" altLang="en-US"/>
              <a:pPr/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1B50D479-98AD-941B-094A-BD3883408E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92D29AAC-4E58-A7C3-2075-D578EB76C7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D8114AA7-CDD8-9A2B-6669-B6D7CC8FE6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AF86AD03-568A-4EA3-841B-3AF98A57FB05}" type="slidenum">
              <a:rPr lang="en-US" altLang="en-US"/>
              <a:pPr/>
              <a:t>27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6773074E-EA9D-131D-00A8-B173C845D1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EC255BA7-EB50-3ED7-0A5C-823F43E348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3642EBD9-5070-5B95-2062-13FA22CAAF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7CDA72A-F08A-4AC9-BE63-88062511868F}" type="slidenum">
              <a:rPr lang="en-US" altLang="en-US"/>
              <a:pPr/>
              <a:t>28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69695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551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4013" y="52388"/>
            <a:ext cx="2124075" cy="6510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7025" y="52388"/>
            <a:ext cx="6224588" cy="6510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338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52388"/>
            <a:ext cx="7772400" cy="9255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8644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1993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002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7025" y="1276350"/>
            <a:ext cx="4173538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276350"/>
            <a:ext cx="4175125" cy="5286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9158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453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0213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5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313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0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BB9D849-9974-BD62-1C13-2645D32A4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52388"/>
            <a:ext cx="7772400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C184E4-4DC8-5869-8E26-A8B2C11470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27025" y="1276350"/>
            <a:ext cx="8501063" cy="528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006167-713D-CCB7-CB7C-EED5707BF7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Array Pointers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93F72F1-2BBA-0DEC-7B0B-A28B63BD56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Why the limitations?</a:t>
            </a:r>
          </a:p>
        </p:txBody>
      </p:sp>
    </p:spTree>
    <p:extLst>
      <p:ext uri="{BB962C8B-B14F-4D97-AF65-F5344CB8AC3E}">
        <p14:creationId xmlns:p14="http://schemas.microsoft.com/office/powerpoint/2010/main" val="3283070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B91EF4F1-1D03-CA05-DD31-516B06CEF9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Common Datatype Sizes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A2221D50-F484-9A82-BDF7-0C169B52B6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char			8-bits</a:t>
            </a:r>
          </a:p>
          <a:p>
            <a:r>
              <a:rPr lang="en-US" altLang="en-US" dirty="0"/>
              <a:t>Int			16-bits</a:t>
            </a:r>
          </a:p>
          <a:p>
            <a:r>
              <a:rPr lang="en-US" altLang="en-US" dirty="0"/>
              <a:t>float			32-bits</a:t>
            </a:r>
          </a:p>
          <a:p>
            <a:r>
              <a:rPr lang="en-US" altLang="en-US" dirty="0"/>
              <a:t>double		64-bits</a:t>
            </a:r>
          </a:p>
          <a:p>
            <a:r>
              <a:rPr lang="en-US" altLang="en-US" dirty="0"/>
              <a:t>long double		128-bits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CB7F2770-C4CA-FA42-92BA-69FEDA9973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Introducing…The Pointer!</a:t>
            </a:r>
          </a:p>
        </p:txBody>
      </p:sp>
      <p:grpSp>
        <p:nvGrpSpPr>
          <p:cNvPr id="11267" name="Group 5">
            <a:extLst>
              <a:ext uri="{FF2B5EF4-FFF2-40B4-BE49-F238E27FC236}">
                <a16:creationId xmlns:a16="http://schemas.microsoft.com/office/drawing/2014/main" id="{286E6B05-B6F8-B778-6E19-3D2CAA998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3771900" y="3352800"/>
            <a:ext cx="1600200" cy="1290638"/>
            <a:chOff x="4876800" y="3020651"/>
            <a:chExt cx="1600200" cy="1290205"/>
          </a:xfrm>
        </p:grpSpPr>
        <p:sp>
          <p:nvSpPr>
            <p:cNvPr id="11268" name="Rectangle 7">
              <a:extLst>
                <a:ext uri="{FF2B5EF4-FFF2-40B4-BE49-F238E27FC236}">
                  <a16:creationId xmlns:a16="http://schemas.microsoft.com/office/drawing/2014/main" id="{6D5888B1-5DC8-FD9D-B85B-7DA9C9D025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38800" y="3020651"/>
              <a:ext cx="8382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 b="0"/>
            </a:p>
          </p:txBody>
        </p:sp>
        <p:pic>
          <p:nvPicPr>
            <p:cNvPr id="11269" name="Picture 4" descr="Image result for small stick man pointing">
              <a:extLst>
                <a:ext uri="{FF2B5EF4-FFF2-40B4-BE49-F238E27FC236}">
                  <a16:creationId xmlns:a16="http://schemas.microsoft.com/office/drawing/2014/main" id="{9481D778-3FD2-8AB7-A7FA-C5B1FE046B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6800" y="3415506"/>
              <a:ext cx="895350" cy="895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4">
            <a:extLst>
              <a:ext uri="{FF2B5EF4-FFF2-40B4-BE49-F238E27FC236}">
                <a16:creationId xmlns:a16="http://schemas.microsoft.com/office/drawing/2014/main" id="{C7BF6BEF-4A20-CE91-6197-92CB49BC8F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altLang="en-US"/>
              <a:t>A pointer </a:t>
            </a:r>
            <a:r>
              <a:rPr lang="ja-JP" altLang="en-US"/>
              <a:t>‘</a:t>
            </a:r>
            <a:r>
              <a:rPr lang="en-US" altLang="ja-JP"/>
              <a:t>points</a:t>
            </a:r>
            <a:r>
              <a:rPr lang="ja-JP" altLang="en-US"/>
              <a:t>’</a:t>
            </a:r>
            <a:r>
              <a:rPr lang="en-US" altLang="ja-JP"/>
              <a:t> to a memory address</a:t>
            </a:r>
          </a:p>
          <a:p>
            <a:pPr lvl="1"/>
            <a:r>
              <a:rPr lang="en-US" altLang="en-US">
                <a:ea typeface="Arial" panose="020B0604020202020204" pitchFamily="34" charset="0"/>
              </a:rPr>
              <a:t>Technically that</a:t>
            </a:r>
            <a:r>
              <a:rPr lang="ja-JP" altLang="en-US">
                <a:ea typeface="Arial" panose="020B0604020202020204" pitchFamily="34" charset="0"/>
              </a:rPr>
              <a:t>’</a:t>
            </a:r>
            <a:r>
              <a:rPr lang="en-US" altLang="ja-JP">
                <a:ea typeface="Arial" panose="020B0604020202020204" pitchFamily="34" charset="0"/>
              </a:rPr>
              <a:t>s what variables </a:t>
            </a:r>
            <a:r>
              <a:rPr lang="en-US" altLang="ja-JP" b="1">
                <a:ea typeface="Arial" panose="020B0604020202020204" pitchFamily="34" charset="0"/>
              </a:rPr>
              <a:t>are</a:t>
            </a:r>
            <a:r>
              <a:rPr lang="en-US" altLang="ja-JP">
                <a:ea typeface="Arial" panose="020B0604020202020204" pitchFamily="34" charset="0"/>
              </a:rPr>
              <a:t>!</a:t>
            </a:r>
          </a:p>
          <a:p>
            <a:pPr lvl="1">
              <a:buFontTx/>
              <a:buNone/>
            </a:pPr>
            <a:endParaRPr lang="en-US" altLang="en-US">
              <a:ea typeface="Arial" panose="020B0604020202020204" pitchFamily="34" charset="0"/>
            </a:endParaRPr>
          </a:p>
        </p:txBody>
      </p:sp>
      <p:sp>
        <p:nvSpPr>
          <p:cNvPr id="12291" name="Title 1">
            <a:extLst>
              <a:ext uri="{FF2B5EF4-FFF2-40B4-BE49-F238E27FC236}">
                <a16:creationId xmlns:a16="http://schemas.microsoft.com/office/drawing/2014/main" id="{B8C4D90C-F0E5-CB49-D5F4-4502E7A53C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Introducing…The Pointer!</a:t>
            </a:r>
          </a:p>
        </p:txBody>
      </p:sp>
      <p:grpSp>
        <p:nvGrpSpPr>
          <p:cNvPr id="12292" name="Group 3">
            <a:extLst>
              <a:ext uri="{FF2B5EF4-FFF2-40B4-BE49-F238E27FC236}">
                <a16:creationId xmlns:a16="http://schemas.microsoft.com/office/drawing/2014/main" id="{613BC959-E95B-FE52-337C-5A38AC9E04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3352800"/>
            <a:ext cx="1981200" cy="1290638"/>
            <a:chOff x="6629400" y="3352800"/>
            <a:chExt cx="1981200" cy="1290205"/>
          </a:xfrm>
        </p:grpSpPr>
        <p:sp>
          <p:nvSpPr>
            <p:cNvPr id="12302" name="Rectangle 7">
              <a:extLst>
                <a:ext uri="{FF2B5EF4-FFF2-40B4-BE49-F238E27FC236}">
                  <a16:creationId xmlns:a16="http://schemas.microsoft.com/office/drawing/2014/main" id="{A3027618-1BDC-BAF8-35C9-41887410D8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1400" y="3352800"/>
              <a:ext cx="12192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/>
                <a:t>That one!</a:t>
              </a:r>
            </a:p>
          </p:txBody>
        </p:sp>
        <p:pic>
          <p:nvPicPr>
            <p:cNvPr id="12303" name="Picture 4" descr="Image result for small stick man pointing">
              <a:extLst>
                <a:ext uri="{FF2B5EF4-FFF2-40B4-BE49-F238E27FC236}">
                  <a16:creationId xmlns:a16="http://schemas.microsoft.com/office/drawing/2014/main" id="{18DE4F19-2E57-ADE3-A190-B926AC6BE9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3747655"/>
              <a:ext cx="895350" cy="895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293" name="Flowchart: Process 2">
            <a:extLst>
              <a:ext uri="{FF2B5EF4-FFF2-40B4-BE49-F238E27FC236}">
                <a16:creationId xmlns:a16="http://schemas.microsoft.com/office/drawing/2014/main" id="{E6E678EA-1D0A-15C8-669B-5E71FE83D3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971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2294" name="Flowchart: Process 8">
            <a:extLst>
              <a:ext uri="{FF2B5EF4-FFF2-40B4-BE49-F238E27FC236}">
                <a16:creationId xmlns:a16="http://schemas.microsoft.com/office/drawing/2014/main" id="{C1AD037C-629E-A872-B0D7-8EF6142F4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352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2295" name="Flowchart: Process 9">
            <a:extLst>
              <a:ext uri="{FF2B5EF4-FFF2-40B4-BE49-F238E27FC236}">
                <a16:creationId xmlns:a16="http://schemas.microsoft.com/office/drawing/2014/main" id="{3B918C61-F22D-E7CA-BE8A-10B3A6857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733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2296" name="Flowchart: Process 10">
            <a:extLst>
              <a:ext uri="{FF2B5EF4-FFF2-40B4-BE49-F238E27FC236}">
                <a16:creationId xmlns:a16="http://schemas.microsoft.com/office/drawing/2014/main" id="{ED5DA8BE-E6D1-71AB-B030-026F3A3D4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114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2297" name="Flowchart: Process 11">
            <a:extLst>
              <a:ext uri="{FF2B5EF4-FFF2-40B4-BE49-F238E27FC236}">
                <a16:creationId xmlns:a16="http://schemas.microsoft.com/office/drawing/2014/main" id="{976CDCE0-22B1-4281-F75E-21CBB2C990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495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2298" name="Flowchart: Process 12">
            <a:extLst>
              <a:ext uri="{FF2B5EF4-FFF2-40B4-BE49-F238E27FC236}">
                <a16:creationId xmlns:a16="http://schemas.microsoft.com/office/drawing/2014/main" id="{14958780-1B94-E5AD-0C7B-60B7F5BBD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876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2299" name="Flowchart: Process 13">
            <a:extLst>
              <a:ext uri="{FF2B5EF4-FFF2-40B4-BE49-F238E27FC236}">
                <a16:creationId xmlns:a16="http://schemas.microsoft.com/office/drawing/2014/main" id="{C9D60C38-BDB6-6BF2-E74A-E600E5307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257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2300" name="Flowchart: Process 14">
            <a:extLst>
              <a:ext uri="{FF2B5EF4-FFF2-40B4-BE49-F238E27FC236}">
                <a16:creationId xmlns:a16="http://schemas.microsoft.com/office/drawing/2014/main" id="{A6BFEA54-67E4-3954-3D43-AA3917330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638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2301" name="Flowchart: Process 15">
            <a:extLst>
              <a:ext uri="{FF2B5EF4-FFF2-40B4-BE49-F238E27FC236}">
                <a16:creationId xmlns:a16="http://schemas.microsoft.com/office/drawing/2014/main" id="{0807EC5A-E7EA-529D-F1C5-044CFFAAD4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6019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4">
            <a:extLst>
              <a:ext uri="{FF2B5EF4-FFF2-40B4-BE49-F238E27FC236}">
                <a16:creationId xmlns:a16="http://schemas.microsoft.com/office/drawing/2014/main" id="{F0CCB520-3F29-9E8D-E436-C8CC1D25A3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altLang="en-US"/>
              <a:t>A pointer </a:t>
            </a:r>
            <a:r>
              <a:rPr lang="ja-JP" altLang="en-US"/>
              <a:t>‘</a:t>
            </a:r>
            <a:r>
              <a:rPr lang="en-US" altLang="ja-JP"/>
              <a:t>points</a:t>
            </a:r>
            <a:r>
              <a:rPr lang="ja-JP" altLang="en-US"/>
              <a:t>’</a:t>
            </a:r>
            <a:r>
              <a:rPr lang="en-US" altLang="ja-JP"/>
              <a:t> to a memory address</a:t>
            </a:r>
          </a:p>
          <a:p>
            <a:pPr lvl="1"/>
            <a:r>
              <a:rPr lang="en-US" altLang="en-US">
                <a:ea typeface="Arial" panose="020B0604020202020204" pitchFamily="34" charset="0"/>
              </a:rPr>
              <a:t>Technically that</a:t>
            </a:r>
            <a:r>
              <a:rPr lang="ja-JP" altLang="en-US">
                <a:ea typeface="Arial" panose="020B0604020202020204" pitchFamily="34" charset="0"/>
              </a:rPr>
              <a:t>’</a:t>
            </a:r>
            <a:r>
              <a:rPr lang="en-US" altLang="ja-JP">
                <a:ea typeface="Arial" panose="020B0604020202020204" pitchFamily="34" charset="0"/>
              </a:rPr>
              <a:t>s what variables </a:t>
            </a:r>
            <a:r>
              <a:rPr lang="en-US" altLang="ja-JP" b="1">
                <a:ea typeface="Arial" panose="020B0604020202020204" pitchFamily="34" charset="0"/>
              </a:rPr>
              <a:t>are</a:t>
            </a:r>
            <a:r>
              <a:rPr lang="en-US" altLang="ja-JP">
                <a:ea typeface="Arial" panose="020B0604020202020204" pitchFamily="34" charset="0"/>
              </a:rPr>
              <a:t>!</a:t>
            </a:r>
            <a:endParaRPr lang="en-US" altLang="en-US">
              <a:ea typeface="Arial" panose="020B0604020202020204" pitchFamily="34" charset="0"/>
            </a:endParaRPr>
          </a:p>
        </p:txBody>
      </p:sp>
      <p:sp>
        <p:nvSpPr>
          <p:cNvPr id="13315" name="Title 1">
            <a:extLst>
              <a:ext uri="{FF2B5EF4-FFF2-40B4-BE49-F238E27FC236}">
                <a16:creationId xmlns:a16="http://schemas.microsoft.com/office/drawing/2014/main" id="{06F03377-A0FD-D0AA-BA3B-A532196A9B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Introducing…The Pointer!</a:t>
            </a:r>
          </a:p>
        </p:txBody>
      </p:sp>
      <p:grpSp>
        <p:nvGrpSpPr>
          <p:cNvPr id="13316" name="Group 3">
            <a:extLst>
              <a:ext uri="{FF2B5EF4-FFF2-40B4-BE49-F238E27FC236}">
                <a16:creationId xmlns:a16="http://schemas.microsoft.com/office/drawing/2014/main" id="{C63657EA-9547-857C-3838-9C71B95CBF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3352800"/>
            <a:ext cx="1981200" cy="1290638"/>
            <a:chOff x="6629400" y="3352800"/>
            <a:chExt cx="1981200" cy="1290205"/>
          </a:xfrm>
        </p:grpSpPr>
        <p:sp>
          <p:nvSpPr>
            <p:cNvPr id="13327" name="Rectangle 7">
              <a:extLst>
                <a:ext uri="{FF2B5EF4-FFF2-40B4-BE49-F238E27FC236}">
                  <a16:creationId xmlns:a16="http://schemas.microsoft.com/office/drawing/2014/main" id="{929BF79B-CFE7-A8FF-5B0B-13CED03424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1400" y="3352800"/>
              <a:ext cx="12192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 b="0"/>
            </a:p>
          </p:txBody>
        </p:sp>
        <p:pic>
          <p:nvPicPr>
            <p:cNvPr id="13328" name="Picture 4" descr="Image result for small stick man pointing">
              <a:extLst>
                <a:ext uri="{FF2B5EF4-FFF2-40B4-BE49-F238E27FC236}">
                  <a16:creationId xmlns:a16="http://schemas.microsoft.com/office/drawing/2014/main" id="{15C01594-C9E8-322B-58E9-C57103A2ED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3747655"/>
              <a:ext cx="895350" cy="895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17" name="Flowchart: Process 2">
            <a:extLst>
              <a:ext uri="{FF2B5EF4-FFF2-40B4-BE49-F238E27FC236}">
                <a16:creationId xmlns:a16="http://schemas.microsoft.com/office/drawing/2014/main" id="{B731A5E1-4240-3329-A0F2-8DE79FD30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971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3318" name="Flowchart: Process 8">
            <a:extLst>
              <a:ext uri="{FF2B5EF4-FFF2-40B4-BE49-F238E27FC236}">
                <a16:creationId xmlns:a16="http://schemas.microsoft.com/office/drawing/2014/main" id="{350EF324-A8F0-9029-8358-F64CDD2F16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352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3319" name="Flowchart: Process 9">
            <a:extLst>
              <a:ext uri="{FF2B5EF4-FFF2-40B4-BE49-F238E27FC236}">
                <a16:creationId xmlns:a16="http://schemas.microsoft.com/office/drawing/2014/main" id="{56A357E4-B6F6-A980-C41D-A7C0CDDFD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733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3320" name="Flowchart: Process 10">
            <a:extLst>
              <a:ext uri="{FF2B5EF4-FFF2-40B4-BE49-F238E27FC236}">
                <a16:creationId xmlns:a16="http://schemas.microsoft.com/office/drawing/2014/main" id="{50373425-73BA-F7E5-1FA4-1C0C0B4E2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114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3321" name="Flowchart: Process 11">
            <a:extLst>
              <a:ext uri="{FF2B5EF4-FFF2-40B4-BE49-F238E27FC236}">
                <a16:creationId xmlns:a16="http://schemas.microsoft.com/office/drawing/2014/main" id="{712A392A-EFD5-CC04-95FA-22FB0B114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495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3322" name="Flowchart: Process 12">
            <a:extLst>
              <a:ext uri="{FF2B5EF4-FFF2-40B4-BE49-F238E27FC236}">
                <a16:creationId xmlns:a16="http://schemas.microsoft.com/office/drawing/2014/main" id="{0AB2ED31-EFFE-1736-5665-3FEAA05AC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876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3323" name="Flowchart: Process 13">
            <a:extLst>
              <a:ext uri="{FF2B5EF4-FFF2-40B4-BE49-F238E27FC236}">
                <a16:creationId xmlns:a16="http://schemas.microsoft.com/office/drawing/2014/main" id="{D9F6CDC4-E7D2-EEFA-C137-B65004CF1D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257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3324" name="Flowchart: Process 14">
            <a:extLst>
              <a:ext uri="{FF2B5EF4-FFF2-40B4-BE49-F238E27FC236}">
                <a16:creationId xmlns:a16="http://schemas.microsoft.com/office/drawing/2014/main" id="{B0DFEEC8-070F-6C4B-729B-C0750C713F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638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3325" name="Flowchart: Process 15">
            <a:extLst>
              <a:ext uri="{FF2B5EF4-FFF2-40B4-BE49-F238E27FC236}">
                <a16:creationId xmlns:a16="http://schemas.microsoft.com/office/drawing/2014/main" id="{E5485220-EEE9-7354-86FA-0C243AD34F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6019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3326" name="TextBox 6">
            <a:extLst>
              <a:ext uri="{FF2B5EF4-FFF2-40B4-BE49-F238E27FC236}">
                <a16:creationId xmlns:a16="http://schemas.microsoft.com/office/drawing/2014/main" id="{B2FC93AA-451A-F0FB-9F57-4261C188B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819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0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4">
            <a:extLst>
              <a:ext uri="{FF2B5EF4-FFF2-40B4-BE49-F238E27FC236}">
                <a16:creationId xmlns:a16="http://schemas.microsoft.com/office/drawing/2014/main" id="{0227962F-6A02-E2E2-1A15-0B07335C0E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altLang="en-US"/>
              <a:t>A pointer </a:t>
            </a:r>
            <a:r>
              <a:rPr lang="ja-JP" altLang="en-US"/>
              <a:t>‘</a:t>
            </a:r>
            <a:r>
              <a:rPr lang="en-US" altLang="ja-JP"/>
              <a:t>points</a:t>
            </a:r>
            <a:r>
              <a:rPr lang="ja-JP" altLang="en-US"/>
              <a:t>’</a:t>
            </a:r>
            <a:r>
              <a:rPr lang="en-US" altLang="ja-JP"/>
              <a:t> to a memory address</a:t>
            </a:r>
            <a:endParaRPr lang="en-US" altLang="en-US"/>
          </a:p>
        </p:txBody>
      </p:sp>
      <p:sp>
        <p:nvSpPr>
          <p:cNvPr id="14339" name="Title 1">
            <a:extLst>
              <a:ext uri="{FF2B5EF4-FFF2-40B4-BE49-F238E27FC236}">
                <a16:creationId xmlns:a16="http://schemas.microsoft.com/office/drawing/2014/main" id="{51C03E1B-3FF2-A3BC-881C-7171A398D8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Introducing…The Pointer!</a:t>
            </a:r>
          </a:p>
        </p:txBody>
      </p:sp>
      <p:grpSp>
        <p:nvGrpSpPr>
          <p:cNvPr id="14340" name="Group 3">
            <a:extLst>
              <a:ext uri="{FF2B5EF4-FFF2-40B4-BE49-F238E27FC236}">
                <a16:creationId xmlns:a16="http://schemas.microsoft.com/office/drawing/2014/main" id="{B3A7712D-6789-0D15-9266-C9E366A3F0FD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3352800"/>
            <a:ext cx="1981200" cy="1290638"/>
            <a:chOff x="6629400" y="3352800"/>
            <a:chExt cx="1981200" cy="1290205"/>
          </a:xfrm>
        </p:grpSpPr>
        <p:sp>
          <p:nvSpPr>
            <p:cNvPr id="14352" name="Rectangle 7">
              <a:extLst>
                <a:ext uri="{FF2B5EF4-FFF2-40B4-BE49-F238E27FC236}">
                  <a16:creationId xmlns:a16="http://schemas.microsoft.com/office/drawing/2014/main" id="{B063D34A-8BC8-B39C-221D-D21EE1BEA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1400" y="3352800"/>
              <a:ext cx="12192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 b="0"/>
            </a:p>
          </p:txBody>
        </p:sp>
        <p:pic>
          <p:nvPicPr>
            <p:cNvPr id="14353" name="Picture 4" descr="Image result for small stick man pointing">
              <a:extLst>
                <a:ext uri="{FF2B5EF4-FFF2-40B4-BE49-F238E27FC236}">
                  <a16:creationId xmlns:a16="http://schemas.microsoft.com/office/drawing/2014/main" id="{B3535937-5164-4D5A-AB5B-94802C6C330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3747655"/>
              <a:ext cx="895350" cy="895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341" name="Flowchart: Process 2">
            <a:extLst>
              <a:ext uri="{FF2B5EF4-FFF2-40B4-BE49-F238E27FC236}">
                <a16:creationId xmlns:a16="http://schemas.microsoft.com/office/drawing/2014/main" id="{4A3CB884-279F-9332-CD53-26B0E2D02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971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4342" name="Flowchart: Process 8">
            <a:extLst>
              <a:ext uri="{FF2B5EF4-FFF2-40B4-BE49-F238E27FC236}">
                <a16:creationId xmlns:a16="http://schemas.microsoft.com/office/drawing/2014/main" id="{37B4214F-4371-C1D5-0944-70D6C7F42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352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4343" name="Flowchart: Process 9">
            <a:extLst>
              <a:ext uri="{FF2B5EF4-FFF2-40B4-BE49-F238E27FC236}">
                <a16:creationId xmlns:a16="http://schemas.microsoft.com/office/drawing/2014/main" id="{283A8813-F8CD-62B7-3D11-23BF7E042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733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4344" name="Flowchart: Process 10">
            <a:extLst>
              <a:ext uri="{FF2B5EF4-FFF2-40B4-BE49-F238E27FC236}">
                <a16:creationId xmlns:a16="http://schemas.microsoft.com/office/drawing/2014/main" id="{58019985-9DB9-505B-0D14-91A85A5970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114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4345" name="Flowchart: Process 11">
            <a:extLst>
              <a:ext uri="{FF2B5EF4-FFF2-40B4-BE49-F238E27FC236}">
                <a16:creationId xmlns:a16="http://schemas.microsoft.com/office/drawing/2014/main" id="{EAE93991-28BB-0625-AF08-211BE477D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495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4346" name="Flowchart: Process 12">
            <a:extLst>
              <a:ext uri="{FF2B5EF4-FFF2-40B4-BE49-F238E27FC236}">
                <a16:creationId xmlns:a16="http://schemas.microsoft.com/office/drawing/2014/main" id="{BBB09DDC-E6B1-1731-7F81-042A84DB8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876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4347" name="Flowchart: Process 13">
            <a:extLst>
              <a:ext uri="{FF2B5EF4-FFF2-40B4-BE49-F238E27FC236}">
                <a16:creationId xmlns:a16="http://schemas.microsoft.com/office/drawing/2014/main" id="{0F84C98F-BDE2-5878-BFC1-8167DF5A77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257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4348" name="Flowchart: Process 14">
            <a:extLst>
              <a:ext uri="{FF2B5EF4-FFF2-40B4-BE49-F238E27FC236}">
                <a16:creationId xmlns:a16="http://schemas.microsoft.com/office/drawing/2014/main" id="{8680FE15-B989-097E-E2DD-EF609FF5F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638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4349" name="Flowchart: Process 15">
            <a:extLst>
              <a:ext uri="{FF2B5EF4-FFF2-40B4-BE49-F238E27FC236}">
                <a16:creationId xmlns:a16="http://schemas.microsoft.com/office/drawing/2014/main" id="{063699F8-28AD-9F00-4ED1-E02B969FE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6019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4350" name="TextBox 6">
            <a:extLst>
              <a:ext uri="{FF2B5EF4-FFF2-40B4-BE49-F238E27FC236}">
                <a16:creationId xmlns:a16="http://schemas.microsoft.com/office/drawing/2014/main" id="{01CBF113-1DE8-E2A0-A39A-4D5C8DCA5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819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0</a:t>
            </a:r>
          </a:p>
        </p:txBody>
      </p:sp>
      <p:sp>
        <p:nvSpPr>
          <p:cNvPr id="14351" name="TextBox 17">
            <a:extLst>
              <a:ext uri="{FF2B5EF4-FFF2-40B4-BE49-F238E27FC236}">
                <a16:creationId xmlns:a16="http://schemas.microsoft.com/office/drawing/2014/main" id="{7FA45945-1561-7945-C249-A135AE7FB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228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4">
            <a:extLst>
              <a:ext uri="{FF2B5EF4-FFF2-40B4-BE49-F238E27FC236}">
                <a16:creationId xmlns:a16="http://schemas.microsoft.com/office/drawing/2014/main" id="{C8C61967-ED66-CEB6-E719-11004E21D10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US" altLang="en-US"/>
              <a:t>A pointer </a:t>
            </a:r>
            <a:r>
              <a:rPr lang="ja-JP" altLang="en-US"/>
              <a:t>‘</a:t>
            </a:r>
            <a:r>
              <a:rPr lang="en-US" altLang="ja-JP"/>
              <a:t>points</a:t>
            </a:r>
            <a:r>
              <a:rPr lang="ja-JP" altLang="en-US"/>
              <a:t>’</a:t>
            </a:r>
            <a:r>
              <a:rPr lang="en-US" altLang="ja-JP"/>
              <a:t> to a memory address</a:t>
            </a:r>
            <a:endParaRPr lang="en-US" altLang="en-US"/>
          </a:p>
        </p:txBody>
      </p:sp>
      <p:sp>
        <p:nvSpPr>
          <p:cNvPr id="15363" name="Title 1">
            <a:extLst>
              <a:ext uri="{FF2B5EF4-FFF2-40B4-BE49-F238E27FC236}">
                <a16:creationId xmlns:a16="http://schemas.microsoft.com/office/drawing/2014/main" id="{115E487E-C3EF-C720-7751-607562BE33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Introducing…The Pointer!</a:t>
            </a:r>
          </a:p>
        </p:txBody>
      </p:sp>
      <p:grpSp>
        <p:nvGrpSpPr>
          <p:cNvPr id="15364" name="Group 3">
            <a:extLst>
              <a:ext uri="{FF2B5EF4-FFF2-40B4-BE49-F238E27FC236}">
                <a16:creationId xmlns:a16="http://schemas.microsoft.com/office/drawing/2014/main" id="{D8130EE3-03B2-64A7-64EC-6C32F4E8268F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3352800"/>
            <a:ext cx="1981200" cy="1290638"/>
            <a:chOff x="6629400" y="3352800"/>
            <a:chExt cx="1981200" cy="1290205"/>
          </a:xfrm>
        </p:grpSpPr>
        <p:sp>
          <p:nvSpPr>
            <p:cNvPr id="15383" name="Rectangle 7">
              <a:extLst>
                <a:ext uri="{FF2B5EF4-FFF2-40B4-BE49-F238E27FC236}">
                  <a16:creationId xmlns:a16="http://schemas.microsoft.com/office/drawing/2014/main" id="{25D1D490-2A24-66A5-3566-E6E24F3C33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1400" y="3352800"/>
              <a:ext cx="12192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 b="0"/>
            </a:p>
          </p:txBody>
        </p:sp>
        <p:pic>
          <p:nvPicPr>
            <p:cNvPr id="15384" name="Picture 4" descr="Image result for small stick man pointing">
              <a:extLst>
                <a:ext uri="{FF2B5EF4-FFF2-40B4-BE49-F238E27FC236}">
                  <a16:creationId xmlns:a16="http://schemas.microsoft.com/office/drawing/2014/main" id="{DCEAD776-C98E-172C-0F0C-DB7D65F01E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3747655"/>
              <a:ext cx="895350" cy="895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365" name="Flowchart: Process 2">
            <a:extLst>
              <a:ext uri="{FF2B5EF4-FFF2-40B4-BE49-F238E27FC236}">
                <a16:creationId xmlns:a16="http://schemas.microsoft.com/office/drawing/2014/main" id="{C5F6CCDA-B545-9531-F7F9-79D5707F4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971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5366" name="Flowchart: Process 8">
            <a:extLst>
              <a:ext uri="{FF2B5EF4-FFF2-40B4-BE49-F238E27FC236}">
                <a16:creationId xmlns:a16="http://schemas.microsoft.com/office/drawing/2014/main" id="{5DB3B3AD-71E2-4182-B360-A13EDB875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352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5367" name="Flowchart: Process 9">
            <a:extLst>
              <a:ext uri="{FF2B5EF4-FFF2-40B4-BE49-F238E27FC236}">
                <a16:creationId xmlns:a16="http://schemas.microsoft.com/office/drawing/2014/main" id="{F9840179-FE56-2702-1F35-BF52AFC45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733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5368" name="Flowchart: Process 10">
            <a:extLst>
              <a:ext uri="{FF2B5EF4-FFF2-40B4-BE49-F238E27FC236}">
                <a16:creationId xmlns:a16="http://schemas.microsoft.com/office/drawing/2014/main" id="{D3F01D12-594C-E4A1-5F78-7081C933D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114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5369" name="Flowchart: Process 11">
            <a:extLst>
              <a:ext uri="{FF2B5EF4-FFF2-40B4-BE49-F238E27FC236}">
                <a16:creationId xmlns:a16="http://schemas.microsoft.com/office/drawing/2014/main" id="{101BD5D3-68B8-0AA8-9591-D1FF3ACBF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495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5370" name="Flowchart: Process 12">
            <a:extLst>
              <a:ext uri="{FF2B5EF4-FFF2-40B4-BE49-F238E27FC236}">
                <a16:creationId xmlns:a16="http://schemas.microsoft.com/office/drawing/2014/main" id="{3002359C-124D-4D11-5BE8-100EF5270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876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5371" name="Flowchart: Process 13">
            <a:extLst>
              <a:ext uri="{FF2B5EF4-FFF2-40B4-BE49-F238E27FC236}">
                <a16:creationId xmlns:a16="http://schemas.microsoft.com/office/drawing/2014/main" id="{844E65BC-1CC9-DA00-FFC1-2832A4364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257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5372" name="Flowchart: Process 14">
            <a:extLst>
              <a:ext uri="{FF2B5EF4-FFF2-40B4-BE49-F238E27FC236}">
                <a16:creationId xmlns:a16="http://schemas.microsoft.com/office/drawing/2014/main" id="{652030BD-9D5A-DFD2-0522-A0871F002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638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5373" name="Flowchart: Process 15">
            <a:extLst>
              <a:ext uri="{FF2B5EF4-FFF2-40B4-BE49-F238E27FC236}">
                <a16:creationId xmlns:a16="http://schemas.microsoft.com/office/drawing/2014/main" id="{F353C35B-C5AF-B662-AA95-6F0F2F99B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6019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5374" name="TextBox 6">
            <a:extLst>
              <a:ext uri="{FF2B5EF4-FFF2-40B4-BE49-F238E27FC236}">
                <a16:creationId xmlns:a16="http://schemas.microsoft.com/office/drawing/2014/main" id="{62BADBF6-B6F8-AA37-8C9E-AA8125EA7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819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0</a:t>
            </a:r>
          </a:p>
        </p:txBody>
      </p:sp>
      <p:sp>
        <p:nvSpPr>
          <p:cNvPr id="15375" name="TextBox 17">
            <a:extLst>
              <a:ext uri="{FF2B5EF4-FFF2-40B4-BE49-F238E27FC236}">
                <a16:creationId xmlns:a16="http://schemas.microsoft.com/office/drawing/2014/main" id="{DEC041F7-83F8-82DC-5F2F-3DCA25753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200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8</a:t>
            </a:r>
          </a:p>
        </p:txBody>
      </p:sp>
      <p:sp>
        <p:nvSpPr>
          <p:cNvPr id="15376" name="TextBox 18">
            <a:extLst>
              <a:ext uri="{FF2B5EF4-FFF2-40B4-BE49-F238E27FC236}">
                <a16:creationId xmlns:a16="http://schemas.microsoft.com/office/drawing/2014/main" id="{E435F7B1-BB95-CBC5-2DAE-62B72F15E9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581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16</a:t>
            </a:r>
          </a:p>
        </p:txBody>
      </p:sp>
      <p:sp>
        <p:nvSpPr>
          <p:cNvPr id="15377" name="TextBox 19">
            <a:extLst>
              <a:ext uri="{FF2B5EF4-FFF2-40B4-BE49-F238E27FC236}">
                <a16:creationId xmlns:a16="http://schemas.microsoft.com/office/drawing/2014/main" id="{F501BD56-A936-C2FF-65F2-2D833BDAD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962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24</a:t>
            </a:r>
          </a:p>
        </p:txBody>
      </p:sp>
      <p:sp>
        <p:nvSpPr>
          <p:cNvPr id="15378" name="TextBox 20">
            <a:extLst>
              <a:ext uri="{FF2B5EF4-FFF2-40B4-BE49-F238E27FC236}">
                <a16:creationId xmlns:a16="http://schemas.microsoft.com/office/drawing/2014/main" id="{F16D3A81-7777-E01C-A884-D2F3EF828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71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32</a:t>
            </a:r>
          </a:p>
        </p:txBody>
      </p:sp>
      <p:sp>
        <p:nvSpPr>
          <p:cNvPr id="15379" name="TextBox 21">
            <a:extLst>
              <a:ext uri="{FF2B5EF4-FFF2-40B4-BE49-F238E27FC236}">
                <a16:creationId xmlns:a16="http://schemas.microsoft.com/office/drawing/2014/main" id="{E326DD4C-021E-EAAA-3890-1E78F19BF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752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40</a:t>
            </a:r>
          </a:p>
        </p:txBody>
      </p:sp>
      <p:sp>
        <p:nvSpPr>
          <p:cNvPr id="15380" name="TextBox 22">
            <a:extLst>
              <a:ext uri="{FF2B5EF4-FFF2-40B4-BE49-F238E27FC236}">
                <a16:creationId xmlns:a16="http://schemas.microsoft.com/office/drawing/2014/main" id="{AFE0541C-C62C-6B41-108A-AE294F519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105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48</a:t>
            </a:r>
          </a:p>
        </p:txBody>
      </p:sp>
      <p:sp>
        <p:nvSpPr>
          <p:cNvPr id="15381" name="TextBox 23">
            <a:extLst>
              <a:ext uri="{FF2B5EF4-FFF2-40B4-BE49-F238E27FC236}">
                <a16:creationId xmlns:a16="http://schemas.microsoft.com/office/drawing/2014/main" id="{AAF75A30-11E0-553E-1D57-F0C5F48A6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514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56</a:t>
            </a:r>
          </a:p>
        </p:txBody>
      </p:sp>
      <p:sp>
        <p:nvSpPr>
          <p:cNvPr id="15382" name="TextBox 24">
            <a:extLst>
              <a:ext uri="{FF2B5EF4-FFF2-40B4-BE49-F238E27FC236}">
                <a16:creationId xmlns:a16="http://schemas.microsoft.com/office/drawing/2014/main" id="{D50851D3-909A-888F-2C5B-2DA8BFEA1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895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64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1E49FE6E-B958-C133-7F69-C1A7A97A04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Suppose…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A6A433A8-F878-6271-17FD-88567054D8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Suppose we want to store the following array:</a:t>
            </a:r>
          </a:p>
          <a:p>
            <a:pPr lvl="1"/>
            <a:r>
              <a:rPr lang="en-US" altLang="en-US">
                <a:ea typeface="Arial" panose="020B0604020202020204" pitchFamily="34" charset="0"/>
              </a:rPr>
              <a:t>[4, 7, 3, 9]</a:t>
            </a:r>
          </a:p>
          <a:p>
            <a:r>
              <a:rPr lang="en-US" altLang="en-US"/>
              <a:t>In python we would write:</a:t>
            </a:r>
          </a:p>
          <a:p>
            <a:pPr lvl="1"/>
            <a:r>
              <a:rPr lang="en-US" altLang="en-US">
                <a:latin typeface="Courier New" panose="02070309020205020404" pitchFamily="49" charset="0"/>
                <a:ea typeface="MS PGothic" panose="020B0600070205080204" pitchFamily="34" charset="-128"/>
              </a:rPr>
              <a:t>arr = [4, 7, 3, 9]</a:t>
            </a:r>
          </a:p>
          <a:p>
            <a:r>
              <a:rPr lang="en-US" altLang="en-US"/>
              <a:t>But what is ‘</a:t>
            </a:r>
            <a:r>
              <a:rPr lang="en-US" altLang="ja-JP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altLang="en-US"/>
              <a:t>’</a:t>
            </a:r>
            <a:r>
              <a:rPr lang="en-US" altLang="ja-JP"/>
              <a:t> ?</a:t>
            </a:r>
          </a:p>
          <a:p>
            <a:pPr lvl="1"/>
            <a:r>
              <a:rPr lang="en-US" altLang="en-US">
                <a:latin typeface="Courier New" panose="02070309020205020404" pitchFamily="49" charset="0"/>
                <a:ea typeface="Arial" panose="020B0604020202020204" pitchFamily="34" charset="0"/>
                <a:cs typeface="Courier New" panose="02070309020205020404" pitchFamily="49" charset="0"/>
              </a:rPr>
              <a:t>arr</a:t>
            </a:r>
            <a:r>
              <a:rPr lang="en-US" altLang="en-US">
                <a:ea typeface="Arial" panose="020B0604020202020204" pitchFamily="34" charset="0"/>
              </a:rPr>
              <a:t> does not contain the data, instead </a:t>
            </a:r>
            <a:r>
              <a:rPr lang="en-US" altLang="en-US">
                <a:latin typeface="Courier New" panose="02070309020205020404" pitchFamily="49" charset="0"/>
                <a:ea typeface="Arial" panose="020B0604020202020204" pitchFamily="34" charset="0"/>
                <a:cs typeface="Courier New" panose="02070309020205020404" pitchFamily="49" charset="0"/>
              </a:rPr>
              <a:t>arr </a:t>
            </a:r>
            <a:r>
              <a:rPr lang="en-US" altLang="en-US">
                <a:ea typeface="Arial" panose="020B0604020202020204" pitchFamily="34" charset="0"/>
              </a:rPr>
              <a:t>is a ‘pointer’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4">
            <a:extLst>
              <a:ext uri="{FF2B5EF4-FFF2-40B4-BE49-F238E27FC236}">
                <a16:creationId xmlns:a16="http://schemas.microsoft.com/office/drawing/2014/main" id="{1EFB12A1-CEA0-45B7-94D5-DAA985668B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pointer points to the </a:t>
            </a:r>
            <a:r>
              <a:rPr lang="en-US" altLang="en-US" i="1"/>
              <a:t>memory address</a:t>
            </a:r>
            <a:r>
              <a:rPr lang="en-US" altLang="en-US"/>
              <a:t> of the first element</a:t>
            </a:r>
          </a:p>
          <a:p>
            <a:pPr marL="457200" lvl="1" indent="0">
              <a:buFontTx/>
              <a:buNone/>
            </a:pPr>
            <a:endParaRPr lang="en-US" altLang="en-US">
              <a:ea typeface="Arial" panose="020B0604020202020204" pitchFamily="34" charset="0"/>
            </a:endParaRPr>
          </a:p>
        </p:txBody>
      </p:sp>
      <p:sp>
        <p:nvSpPr>
          <p:cNvPr id="17411" name="Title 1">
            <a:extLst>
              <a:ext uri="{FF2B5EF4-FFF2-40B4-BE49-F238E27FC236}">
                <a16:creationId xmlns:a16="http://schemas.microsoft.com/office/drawing/2014/main" id="{75DB042D-75F8-343D-3714-6F4FF8F276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 this case…</a:t>
            </a:r>
          </a:p>
        </p:txBody>
      </p:sp>
      <p:grpSp>
        <p:nvGrpSpPr>
          <p:cNvPr id="17412" name="Group 5">
            <a:extLst>
              <a:ext uri="{FF2B5EF4-FFF2-40B4-BE49-F238E27FC236}">
                <a16:creationId xmlns:a16="http://schemas.microsoft.com/office/drawing/2014/main" id="{7BAFAE6A-E456-63D9-C4B2-0AAAE611F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3352800"/>
            <a:ext cx="2057400" cy="1290638"/>
            <a:chOff x="6629400" y="3352800"/>
            <a:chExt cx="2057400" cy="1290205"/>
          </a:xfrm>
        </p:grpSpPr>
        <p:sp>
          <p:nvSpPr>
            <p:cNvPr id="17431" name="Rectangle 7">
              <a:extLst>
                <a:ext uri="{FF2B5EF4-FFF2-40B4-BE49-F238E27FC236}">
                  <a16:creationId xmlns:a16="http://schemas.microsoft.com/office/drawing/2014/main" id="{CD1934A3-5F81-7AF0-4ED6-91CA8F26D2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1400" y="3352800"/>
              <a:ext cx="12954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dirty="0"/>
                <a:t>Address: 8</a:t>
              </a:r>
            </a:p>
          </p:txBody>
        </p:sp>
        <p:pic>
          <p:nvPicPr>
            <p:cNvPr id="17432" name="Picture 4" descr="Image result for small stick man pointing">
              <a:extLst>
                <a:ext uri="{FF2B5EF4-FFF2-40B4-BE49-F238E27FC236}">
                  <a16:creationId xmlns:a16="http://schemas.microsoft.com/office/drawing/2014/main" id="{78197C5E-BA22-3881-3142-9E5C3F6552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3747655"/>
              <a:ext cx="895350" cy="895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413" name="Flowchart: Process 2">
            <a:extLst>
              <a:ext uri="{FF2B5EF4-FFF2-40B4-BE49-F238E27FC236}">
                <a16:creationId xmlns:a16="http://schemas.microsoft.com/office/drawing/2014/main" id="{F0276F42-C471-A028-0640-857FF10E5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971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7414" name="Flowchart: Process 8">
            <a:extLst>
              <a:ext uri="{FF2B5EF4-FFF2-40B4-BE49-F238E27FC236}">
                <a16:creationId xmlns:a16="http://schemas.microsoft.com/office/drawing/2014/main" id="{7F611AF6-CC01-5082-EE7C-0E84682BD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352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4</a:t>
            </a:r>
          </a:p>
        </p:txBody>
      </p:sp>
      <p:sp>
        <p:nvSpPr>
          <p:cNvPr id="17415" name="Flowchart: Process 9">
            <a:extLst>
              <a:ext uri="{FF2B5EF4-FFF2-40B4-BE49-F238E27FC236}">
                <a16:creationId xmlns:a16="http://schemas.microsoft.com/office/drawing/2014/main" id="{31920CB0-7383-74AB-E045-D718102A0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733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 dirty="0"/>
              <a:t>7</a:t>
            </a:r>
          </a:p>
        </p:txBody>
      </p:sp>
      <p:sp>
        <p:nvSpPr>
          <p:cNvPr id="17416" name="Flowchart: Process 10">
            <a:extLst>
              <a:ext uri="{FF2B5EF4-FFF2-40B4-BE49-F238E27FC236}">
                <a16:creationId xmlns:a16="http://schemas.microsoft.com/office/drawing/2014/main" id="{9244E59B-DE2D-6FC3-3664-3952083486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114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3</a:t>
            </a:r>
          </a:p>
        </p:txBody>
      </p:sp>
      <p:sp>
        <p:nvSpPr>
          <p:cNvPr id="17417" name="Flowchart: Process 11">
            <a:extLst>
              <a:ext uri="{FF2B5EF4-FFF2-40B4-BE49-F238E27FC236}">
                <a16:creationId xmlns:a16="http://schemas.microsoft.com/office/drawing/2014/main" id="{819F550D-1C2D-1F18-D695-247C5FFDB3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495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9</a:t>
            </a:r>
          </a:p>
        </p:txBody>
      </p:sp>
      <p:sp>
        <p:nvSpPr>
          <p:cNvPr id="17418" name="Flowchart: Process 12">
            <a:extLst>
              <a:ext uri="{FF2B5EF4-FFF2-40B4-BE49-F238E27FC236}">
                <a16:creationId xmlns:a16="http://schemas.microsoft.com/office/drawing/2014/main" id="{68E76732-306E-6C32-AC1A-BEACC2E152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876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7419" name="Flowchart: Process 13">
            <a:extLst>
              <a:ext uri="{FF2B5EF4-FFF2-40B4-BE49-F238E27FC236}">
                <a16:creationId xmlns:a16="http://schemas.microsoft.com/office/drawing/2014/main" id="{9E24C100-C539-01C2-CF81-96B0D1FBF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257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7420" name="Flowchart: Process 14">
            <a:extLst>
              <a:ext uri="{FF2B5EF4-FFF2-40B4-BE49-F238E27FC236}">
                <a16:creationId xmlns:a16="http://schemas.microsoft.com/office/drawing/2014/main" id="{0EF631CA-E1DC-A2F4-C79C-ECC3CBCDB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638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7421" name="Flowchart: Process 15">
            <a:extLst>
              <a:ext uri="{FF2B5EF4-FFF2-40B4-BE49-F238E27FC236}">
                <a16:creationId xmlns:a16="http://schemas.microsoft.com/office/drawing/2014/main" id="{CF6D29E5-1C3D-33AC-DF49-1EDE6E4E9E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6019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17422" name="TextBox 6">
            <a:extLst>
              <a:ext uri="{FF2B5EF4-FFF2-40B4-BE49-F238E27FC236}">
                <a16:creationId xmlns:a16="http://schemas.microsoft.com/office/drawing/2014/main" id="{D1DC284C-4271-126C-324E-68DE879F47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819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0</a:t>
            </a:r>
          </a:p>
        </p:txBody>
      </p:sp>
      <p:sp>
        <p:nvSpPr>
          <p:cNvPr id="17423" name="TextBox 17">
            <a:extLst>
              <a:ext uri="{FF2B5EF4-FFF2-40B4-BE49-F238E27FC236}">
                <a16:creationId xmlns:a16="http://schemas.microsoft.com/office/drawing/2014/main" id="{D4AD6CF4-D2B3-E3FB-7D65-0103C659D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200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8</a:t>
            </a:r>
          </a:p>
        </p:txBody>
      </p:sp>
      <p:sp>
        <p:nvSpPr>
          <p:cNvPr id="17424" name="TextBox 18">
            <a:extLst>
              <a:ext uri="{FF2B5EF4-FFF2-40B4-BE49-F238E27FC236}">
                <a16:creationId xmlns:a16="http://schemas.microsoft.com/office/drawing/2014/main" id="{5B7E4A7C-02A5-A4EF-CB93-E693B60741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581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16</a:t>
            </a:r>
          </a:p>
        </p:txBody>
      </p:sp>
      <p:sp>
        <p:nvSpPr>
          <p:cNvPr id="17425" name="TextBox 19">
            <a:extLst>
              <a:ext uri="{FF2B5EF4-FFF2-40B4-BE49-F238E27FC236}">
                <a16:creationId xmlns:a16="http://schemas.microsoft.com/office/drawing/2014/main" id="{B7ED99D8-2871-BCEE-9608-FAAB0EC3CF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962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24</a:t>
            </a:r>
          </a:p>
        </p:txBody>
      </p:sp>
      <p:sp>
        <p:nvSpPr>
          <p:cNvPr id="17426" name="TextBox 20">
            <a:extLst>
              <a:ext uri="{FF2B5EF4-FFF2-40B4-BE49-F238E27FC236}">
                <a16:creationId xmlns:a16="http://schemas.microsoft.com/office/drawing/2014/main" id="{3A2FB436-7149-A7B5-169D-8A283F7CF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71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32</a:t>
            </a:r>
          </a:p>
        </p:txBody>
      </p:sp>
      <p:sp>
        <p:nvSpPr>
          <p:cNvPr id="17427" name="TextBox 21">
            <a:extLst>
              <a:ext uri="{FF2B5EF4-FFF2-40B4-BE49-F238E27FC236}">
                <a16:creationId xmlns:a16="http://schemas.microsoft.com/office/drawing/2014/main" id="{DE017CA0-CFA1-0AC3-24CF-695D4A573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752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40</a:t>
            </a:r>
          </a:p>
        </p:txBody>
      </p:sp>
      <p:sp>
        <p:nvSpPr>
          <p:cNvPr id="17428" name="TextBox 22">
            <a:extLst>
              <a:ext uri="{FF2B5EF4-FFF2-40B4-BE49-F238E27FC236}">
                <a16:creationId xmlns:a16="http://schemas.microsoft.com/office/drawing/2014/main" id="{EC5207B8-67BC-2772-65DC-6F51FC7612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105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48</a:t>
            </a:r>
          </a:p>
        </p:txBody>
      </p:sp>
      <p:sp>
        <p:nvSpPr>
          <p:cNvPr id="17429" name="TextBox 23">
            <a:extLst>
              <a:ext uri="{FF2B5EF4-FFF2-40B4-BE49-F238E27FC236}">
                <a16:creationId xmlns:a16="http://schemas.microsoft.com/office/drawing/2014/main" id="{42B20C9B-7C80-C2DD-869C-0B93044424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514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56</a:t>
            </a:r>
          </a:p>
        </p:txBody>
      </p:sp>
      <p:sp>
        <p:nvSpPr>
          <p:cNvPr id="17430" name="TextBox 24">
            <a:extLst>
              <a:ext uri="{FF2B5EF4-FFF2-40B4-BE49-F238E27FC236}">
                <a16:creationId xmlns:a16="http://schemas.microsoft.com/office/drawing/2014/main" id="{54825563-2B4C-DE02-1EE5-DFF5F51D16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895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64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B4BE9885-85A5-F3E0-21FF-5A2B60FFDC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But, why only one pointer?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A804B-AF0C-9147-ED81-44792D91C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n-ea"/>
              </a:rPr>
              <a:t>Surly to find all the data, we would need multiple pointers right?</a:t>
            </a:r>
          </a:p>
          <a:p>
            <a:pPr marL="0" indent="0">
              <a:buFontTx/>
              <a:buNone/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BBCBEAAE-9A61-27EE-F970-AD97411F95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But, why only one pointer?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6BDA98-9136-C8AB-495E-B4D4772ED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n-ea"/>
              </a:rPr>
              <a:t>Surly to find all the data, we would need multiple pointers right?</a:t>
            </a:r>
          </a:p>
          <a:p>
            <a:pPr>
              <a:defRPr/>
            </a:pPr>
            <a:r>
              <a:rPr lang="en-US" dirty="0">
                <a:ea typeface="+mn-ea"/>
              </a:rPr>
              <a:t>Well.. Not necessarily.</a:t>
            </a:r>
          </a:p>
          <a:p>
            <a:pPr marL="0" indent="0">
              <a:buFontTx/>
              <a:buNone/>
              <a:defRPr/>
            </a:pPr>
            <a:endParaRPr lang="en-US" dirty="0">
              <a:ea typeface="+mn-ea"/>
            </a:endParaRPr>
          </a:p>
        </p:txBody>
      </p:sp>
      <p:grpSp>
        <p:nvGrpSpPr>
          <p:cNvPr id="20484" name="Group 3">
            <a:extLst>
              <a:ext uri="{FF2B5EF4-FFF2-40B4-BE49-F238E27FC236}">
                <a16:creationId xmlns:a16="http://schemas.microsoft.com/office/drawing/2014/main" id="{8EF5CE74-A9D7-5953-34C4-926112E5A8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3814763"/>
            <a:ext cx="2057400" cy="1290637"/>
            <a:chOff x="6629400" y="3352800"/>
            <a:chExt cx="2057400" cy="1290205"/>
          </a:xfrm>
        </p:grpSpPr>
        <p:sp>
          <p:nvSpPr>
            <p:cNvPr id="20485" name="Rectangle 4">
              <a:extLst>
                <a:ext uri="{FF2B5EF4-FFF2-40B4-BE49-F238E27FC236}">
                  <a16:creationId xmlns:a16="http://schemas.microsoft.com/office/drawing/2014/main" id="{EE64BD9A-CC6C-9214-C7BF-4023739E37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1400" y="3352800"/>
              <a:ext cx="12954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/>
                <a:t>Address: 8</a:t>
              </a:r>
            </a:p>
          </p:txBody>
        </p:sp>
        <p:pic>
          <p:nvPicPr>
            <p:cNvPr id="20486" name="Picture 4" descr="Image result for small stick man pointing">
              <a:extLst>
                <a:ext uri="{FF2B5EF4-FFF2-40B4-BE49-F238E27FC236}">
                  <a16:creationId xmlns:a16="http://schemas.microsoft.com/office/drawing/2014/main" id="{58330FA1-C3A5-C95A-B947-76FBB5EB8F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3747655"/>
              <a:ext cx="895350" cy="895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B3BB391-F0EA-3823-E8B3-1CED876A9E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Array Limitations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F1AD08CB-A6CF-1EB8-EA8C-317A3CA349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Arrays are a fixed size</a:t>
            </a:r>
          </a:p>
          <a:p>
            <a:r>
              <a:rPr lang="en-US" altLang="en-US" dirty="0"/>
              <a:t>Arrays my only contain one datatype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D235290E-6559-D2A4-476C-70B67E02D9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But, why only one pointer?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11EA2EEE-0C98-61EC-BDEA-7F606284F0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Surly to find all the data, we would need multiple pointers right?</a:t>
            </a:r>
          </a:p>
          <a:p>
            <a:r>
              <a:rPr lang="en-US" altLang="en-US"/>
              <a:t>Well.. Not necessarily.</a:t>
            </a:r>
          </a:p>
          <a:p>
            <a:r>
              <a:rPr lang="en-US" altLang="en-US"/>
              <a:t>Because the pointer has a special power…</a:t>
            </a:r>
          </a:p>
          <a:p>
            <a:pPr>
              <a:buFontTx/>
              <a:buNone/>
            </a:pPr>
            <a:endParaRPr lang="en-US" altLang="en-US"/>
          </a:p>
        </p:txBody>
      </p:sp>
      <p:grpSp>
        <p:nvGrpSpPr>
          <p:cNvPr id="21508" name="Group 3">
            <a:extLst>
              <a:ext uri="{FF2B5EF4-FFF2-40B4-BE49-F238E27FC236}">
                <a16:creationId xmlns:a16="http://schemas.microsoft.com/office/drawing/2014/main" id="{7FEE03B2-A1DB-0D37-AF57-F7508E2BB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3814763"/>
            <a:ext cx="2057400" cy="1290637"/>
            <a:chOff x="6629400" y="3352800"/>
            <a:chExt cx="2057400" cy="1290205"/>
          </a:xfrm>
        </p:grpSpPr>
        <p:sp>
          <p:nvSpPr>
            <p:cNvPr id="21509" name="Rectangle 4">
              <a:extLst>
                <a:ext uri="{FF2B5EF4-FFF2-40B4-BE49-F238E27FC236}">
                  <a16:creationId xmlns:a16="http://schemas.microsoft.com/office/drawing/2014/main" id="{EB289D11-E431-C425-6FB5-2644D4969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1400" y="3352800"/>
              <a:ext cx="12954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/>
                <a:t>!!!!!!</a:t>
              </a:r>
            </a:p>
          </p:txBody>
        </p:sp>
        <p:pic>
          <p:nvPicPr>
            <p:cNvPr id="21510" name="Picture 4" descr="Image result for small stick man pointing">
              <a:extLst>
                <a:ext uri="{FF2B5EF4-FFF2-40B4-BE49-F238E27FC236}">
                  <a16:creationId xmlns:a16="http://schemas.microsoft.com/office/drawing/2014/main" id="{B9B0BFE7-0A3D-361E-07CA-B2227537C12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3747655"/>
              <a:ext cx="895350" cy="895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395DD66C-D8A1-E5EA-7415-829612FF97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But, why only one pointer?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44E833D4-61B5-BF24-8436-2B8F396E60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Surly to find all the data, we would need multiple pointers right?</a:t>
            </a:r>
          </a:p>
          <a:p>
            <a:r>
              <a:rPr lang="en-US" altLang="en-US" dirty="0"/>
              <a:t>Well.. Not necessarily.</a:t>
            </a:r>
          </a:p>
          <a:p>
            <a:r>
              <a:rPr lang="en-US" altLang="en-US" dirty="0"/>
              <a:t>Because the pointer has a special power…</a:t>
            </a:r>
          </a:p>
          <a:p>
            <a:r>
              <a:rPr lang="en-US" altLang="en-US" dirty="0"/>
              <a:t>Pointers can do arithmetic!</a:t>
            </a:r>
          </a:p>
          <a:p>
            <a:pPr>
              <a:buFontTx/>
              <a:buNone/>
            </a:pPr>
            <a:endParaRPr lang="en-US" altLang="en-US" dirty="0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6D5912E1-A04F-2C2D-B2AB-F95E95C40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2133600"/>
            <a:ext cx="1295400" cy="206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2356+455/23456-2764*6634/83456+784549-387*5523 = -996423</a:t>
            </a:r>
          </a:p>
        </p:txBody>
      </p:sp>
      <p:pic>
        <p:nvPicPr>
          <p:cNvPr id="22533" name="Picture 4">
            <a:extLst>
              <a:ext uri="{FF2B5EF4-FFF2-40B4-BE49-F238E27FC236}">
                <a16:creationId xmlns:a16="http://schemas.microsoft.com/office/drawing/2014/main" id="{12DCC61A-89CE-BD43-1333-3DC68ACF6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210050"/>
            <a:ext cx="8953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69BF3D4B-D1B1-0262-B349-EE27E54BC7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Alright, so…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9CA5B838-1EB0-9AB3-B75E-A5CE1523E9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Say we want to access the ‘3</a:t>
            </a:r>
            <a:r>
              <a:rPr lang="en-US" altLang="en-US" sz="2800" baseline="30000" dirty="0"/>
              <a:t>rd</a:t>
            </a:r>
            <a:r>
              <a:rPr lang="en-US" altLang="en-US" sz="2800" dirty="0"/>
              <a:t>’ element (index 2):</a:t>
            </a:r>
          </a:p>
          <a:p>
            <a:pPr lvl="1"/>
            <a:r>
              <a:rPr lang="en-US" altLang="en-US" sz="2800" dirty="0">
                <a:ea typeface="Arial" panose="020B0604020202020204" pitchFamily="34" charset="0"/>
              </a:rPr>
              <a:t>[4, 7, 3, 9]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CC3990C7-5BE4-2D97-FC7F-F19D9723AC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Alright, so…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BD104835-C020-D5DE-6E0A-E1907C43E1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Say we want to access the ‘3</a:t>
            </a:r>
            <a:r>
              <a:rPr lang="en-US" altLang="en-US" sz="2800" baseline="30000" dirty="0"/>
              <a:t>rd</a:t>
            </a:r>
            <a:r>
              <a:rPr lang="en-US" altLang="en-US" sz="2800" dirty="0"/>
              <a:t>’ element (index 2):</a:t>
            </a:r>
            <a:endParaRPr lang="en-US" altLang="en-US" dirty="0"/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[4, 7, 3, 9]</a:t>
            </a:r>
          </a:p>
          <a:p>
            <a:r>
              <a:rPr lang="en-US" altLang="en-US" dirty="0"/>
              <a:t>We can use the following formula:</a:t>
            </a:r>
          </a:p>
          <a:p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First_element</a:t>
            </a: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+ (index * </a:t>
            </a:r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size_of_element</a:t>
            </a: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8005BD2-4D91-8A3A-E177-98FEAFDAB4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Alright, so…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97001F6C-D403-8FA1-167E-A6B8EF8672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Say we want to access the ‘3</a:t>
            </a:r>
            <a:r>
              <a:rPr lang="en-US" altLang="en-US" sz="2800" baseline="30000" dirty="0"/>
              <a:t>rd</a:t>
            </a:r>
            <a:r>
              <a:rPr lang="en-US" altLang="en-US" sz="2800" dirty="0"/>
              <a:t>’ element (index 2):</a:t>
            </a:r>
            <a:endParaRPr lang="en-US" altLang="en-US" dirty="0"/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[4, 7, 3, 9]</a:t>
            </a:r>
          </a:p>
          <a:p>
            <a:r>
              <a:rPr lang="en-US" altLang="en-US" dirty="0"/>
              <a:t>We can use the following formula:</a:t>
            </a:r>
          </a:p>
          <a:p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First_element</a:t>
            </a: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+ (index * </a:t>
            </a:r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size_of_element</a:t>
            </a: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altLang="en-US" sz="2800" dirty="0"/>
              <a:t>Well, we know where the first element is</a:t>
            </a:r>
          </a:p>
        </p:txBody>
      </p:sp>
      <p:grpSp>
        <p:nvGrpSpPr>
          <p:cNvPr id="25604" name="Group 3">
            <a:extLst>
              <a:ext uri="{FF2B5EF4-FFF2-40B4-BE49-F238E27FC236}">
                <a16:creationId xmlns:a16="http://schemas.microsoft.com/office/drawing/2014/main" id="{BA3DB693-5104-A9DD-68F1-66157760B8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419600"/>
            <a:ext cx="2057400" cy="1290638"/>
            <a:chOff x="6629400" y="3352800"/>
            <a:chExt cx="2057400" cy="1290205"/>
          </a:xfrm>
        </p:grpSpPr>
        <p:sp>
          <p:nvSpPr>
            <p:cNvPr id="25605" name="Rectangle 4">
              <a:extLst>
                <a:ext uri="{FF2B5EF4-FFF2-40B4-BE49-F238E27FC236}">
                  <a16:creationId xmlns:a16="http://schemas.microsoft.com/office/drawing/2014/main" id="{37DEC45A-7E66-AA86-659A-46586616AE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1400" y="3352800"/>
              <a:ext cx="12954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dirty="0"/>
                <a:t>Address: 8</a:t>
              </a:r>
            </a:p>
          </p:txBody>
        </p:sp>
        <p:pic>
          <p:nvPicPr>
            <p:cNvPr id="25606" name="Picture 4" descr="Image result for small stick man pointing">
              <a:extLst>
                <a:ext uri="{FF2B5EF4-FFF2-40B4-BE49-F238E27FC236}">
                  <a16:creationId xmlns:a16="http://schemas.microsoft.com/office/drawing/2014/main" id="{55DCD73A-FA0D-4793-61F8-6FE5D3E85B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3747655"/>
              <a:ext cx="895350" cy="895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DC218EAA-DEAE-FB52-1CFD-5688124F68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Alright, so…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5E8251CE-34D2-843D-D6E2-7230382B12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Say we want to access the ‘3</a:t>
            </a:r>
            <a:r>
              <a:rPr lang="en-US" altLang="en-US" sz="2800" baseline="30000" dirty="0"/>
              <a:t>rd</a:t>
            </a:r>
            <a:r>
              <a:rPr lang="en-US" altLang="en-US" sz="2800" dirty="0"/>
              <a:t>’ element (index 2):</a:t>
            </a:r>
            <a:endParaRPr lang="en-US" altLang="en-US" dirty="0"/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[4, 7, 3, 9]</a:t>
            </a:r>
          </a:p>
          <a:p>
            <a:r>
              <a:rPr lang="en-US" altLang="en-US" dirty="0"/>
              <a:t>We can use the following formula:</a:t>
            </a:r>
          </a:p>
          <a:p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First_element</a:t>
            </a: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+ (index * </a:t>
            </a:r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size_of_element</a:t>
            </a: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altLang="en-US" sz="2800" dirty="0"/>
              <a:t>Well, we know where the first element is</a:t>
            </a:r>
          </a:p>
          <a:p>
            <a:pPr lvl="1"/>
            <a:r>
              <a:rPr lang="en-US" altLang="en-US" sz="2400" dirty="0">
                <a:ea typeface="Arial" panose="020B0604020202020204" pitchFamily="34" charset="0"/>
              </a:rPr>
              <a:t>And we know the index: [2]</a:t>
            </a:r>
          </a:p>
        </p:txBody>
      </p:sp>
      <p:grpSp>
        <p:nvGrpSpPr>
          <p:cNvPr id="26628" name="Group 3">
            <a:extLst>
              <a:ext uri="{FF2B5EF4-FFF2-40B4-BE49-F238E27FC236}">
                <a16:creationId xmlns:a16="http://schemas.microsoft.com/office/drawing/2014/main" id="{7F9C533D-A68A-63B0-16A3-F6B3210157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419600"/>
            <a:ext cx="2057400" cy="1290638"/>
            <a:chOff x="6629400" y="3352800"/>
            <a:chExt cx="2057400" cy="1290205"/>
          </a:xfrm>
        </p:grpSpPr>
        <p:sp>
          <p:nvSpPr>
            <p:cNvPr id="26629" name="Rectangle 4">
              <a:extLst>
                <a:ext uri="{FF2B5EF4-FFF2-40B4-BE49-F238E27FC236}">
                  <a16:creationId xmlns:a16="http://schemas.microsoft.com/office/drawing/2014/main" id="{F6D43896-DFE0-3880-086C-88DB238C2C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1400" y="3352800"/>
              <a:ext cx="12954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/>
                <a:t>Address: 8</a:t>
              </a:r>
            </a:p>
          </p:txBody>
        </p:sp>
        <p:pic>
          <p:nvPicPr>
            <p:cNvPr id="26630" name="Picture 4" descr="Image result for small stick man pointing">
              <a:extLst>
                <a:ext uri="{FF2B5EF4-FFF2-40B4-BE49-F238E27FC236}">
                  <a16:creationId xmlns:a16="http://schemas.microsoft.com/office/drawing/2014/main" id="{48C50422-EA53-02E2-7982-35C0B08F9D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3747655"/>
              <a:ext cx="895350" cy="895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7242A6EA-2404-0A85-C873-E5171C9BA0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Alright, so…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6175E341-4645-CE28-D062-4E0C0A8B87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Say we want to access the ‘3</a:t>
            </a:r>
            <a:r>
              <a:rPr lang="en-US" altLang="en-US" sz="2800" baseline="30000" dirty="0"/>
              <a:t>rd</a:t>
            </a:r>
            <a:r>
              <a:rPr lang="en-US" altLang="en-US" sz="2800" dirty="0"/>
              <a:t>’ element (index 2):</a:t>
            </a:r>
            <a:endParaRPr lang="en-US" altLang="en-US" dirty="0"/>
          </a:p>
          <a:p>
            <a:pPr lvl="1"/>
            <a:r>
              <a:rPr lang="en-US" altLang="en-US" dirty="0">
                <a:ea typeface="Arial" panose="020B0604020202020204" pitchFamily="34" charset="0"/>
              </a:rPr>
              <a:t>[4, 7, 3, 9]</a:t>
            </a:r>
          </a:p>
          <a:p>
            <a:r>
              <a:rPr lang="en-US" altLang="en-US" dirty="0"/>
              <a:t>We can use the following formula:</a:t>
            </a:r>
          </a:p>
          <a:p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First_element</a:t>
            </a: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+ (index * </a:t>
            </a:r>
            <a:r>
              <a:rPr lang="en-US" alt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size_of_element</a:t>
            </a:r>
            <a:r>
              <a:rPr lang="en-US" alt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altLang="en-US" sz="2800" dirty="0"/>
              <a:t>Well, we know where the first element is</a:t>
            </a:r>
          </a:p>
          <a:p>
            <a:pPr lvl="1"/>
            <a:r>
              <a:rPr lang="en-US" altLang="en-US" sz="2400" dirty="0">
                <a:ea typeface="Arial" panose="020B0604020202020204" pitchFamily="34" charset="0"/>
              </a:rPr>
              <a:t>And we know the index: [2]</a:t>
            </a:r>
          </a:p>
          <a:p>
            <a:pPr lvl="1"/>
            <a:r>
              <a:rPr lang="en-US" altLang="en-US" sz="2400" dirty="0">
                <a:ea typeface="Arial" panose="020B0604020202020204" pitchFamily="34" charset="0"/>
              </a:rPr>
              <a:t>And how “big” is each number?</a:t>
            </a:r>
          </a:p>
        </p:txBody>
      </p:sp>
      <p:grpSp>
        <p:nvGrpSpPr>
          <p:cNvPr id="27652" name="Group 3">
            <a:extLst>
              <a:ext uri="{FF2B5EF4-FFF2-40B4-BE49-F238E27FC236}">
                <a16:creationId xmlns:a16="http://schemas.microsoft.com/office/drawing/2014/main" id="{574BE163-A9B7-15A7-A780-DD3D8B41A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4419600"/>
            <a:ext cx="2057400" cy="1290638"/>
            <a:chOff x="6629400" y="3352800"/>
            <a:chExt cx="2057400" cy="1290205"/>
          </a:xfrm>
        </p:grpSpPr>
        <p:sp>
          <p:nvSpPr>
            <p:cNvPr id="27653" name="Rectangle 4">
              <a:extLst>
                <a:ext uri="{FF2B5EF4-FFF2-40B4-BE49-F238E27FC236}">
                  <a16:creationId xmlns:a16="http://schemas.microsoft.com/office/drawing/2014/main" id="{4031F526-1276-3127-D1B7-E91729954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1400" y="3352800"/>
              <a:ext cx="12954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dirty="0"/>
                <a:t>Address: 8</a:t>
              </a:r>
            </a:p>
          </p:txBody>
        </p:sp>
        <p:pic>
          <p:nvPicPr>
            <p:cNvPr id="27654" name="Picture 4">
              <a:extLst>
                <a:ext uri="{FF2B5EF4-FFF2-40B4-BE49-F238E27FC236}">
                  <a16:creationId xmlns:a16="http://schemas.microsoft.com/office/drawing/2014/main" id="{0C8EBC60-DA93-112A-FA23-CA8308D137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3747655"/>
              <a:ext cx="895350" cy="895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4">
            <a:extLst>
              <a:ext uri="{FF2B5EF4-FFF2-40B4-BE49-F238E27FC236}">
                <a16:creationId xmlns:a16="http://schemas.microsoft.com/office/drawing/2014/main" id="{FE855C42-B869-37B4-91BA-F2BCFD7E17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So what address does our result point to?</a:t>
            </a:r>
          </a:p>
        </p:txBody>
      </p:sp>
      <p:sp>
        <p:nvSpPr>
          <p:cNvPr id="28675" name="Title 1">
            <a:extLst>
              <a:ext uri="{FF2B5EF4-FFF2-40B4-BE49-F238E27FC236}">
                <a16:creationId xmlns:a16="http://schemas.microsoft.com/office/drawing/2014/main" id="{CF5E1861-98C9-33A7-3E45-D5E1DF162B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 this case…</a:t>
            </a:r>
          </a:p>
        </p:txBody>
      </p:sp>
      <p:grpSp>
        <p:nvGrpSpPr>
          <p:cNvPr id="28676" name="Group 5">
            <a:extLst>
              <a:ext uri="{FF2B5EF4-FFF2-40B4-BE49-F238E27FC236}">
                <a16:creationId xmlns:a16="http://schemas.microsoft.com/office/drawing/2014/main" id="{6BF12E45-A2D8-7220-913E-E89917AC9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3352800"/>
            <a:ext cx="2057400" cy="1290638"/>
            <a:chOff x="6629400" y="3352800"/>
            <a:chExt cx="2057400" cy="1290205"/>
          </a:xfrm>
        </p:grpSpPr>
        <p:sp>
          <p:nvSpPr>
            <p:cNvPr id="28695" name="Rectangle 7">
              <a:extLst>
                <a:ext uri="{FF2B5EF4-FFF2-40B4-BE49-F238E27FC236}">
                  <a16:creationId xmlns:a16="http://schemas.microsoft.com/office/drawing/2014/main" id="{F2EBC3C3-7AAD-714A-4A69-D4420C316F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1400" y="3352800"/>
              <a:ext cx="1295400" cy="3810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 b="1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dirty="0"/>
                <a:t>Address: 8</a:t>
              </a:r>
            </a:p>
          </p:txBody>
        </p:sp>
        <p:pic>
          <p:nvPicPr>
            <p:cNvPr id="28696" name="Picture 4">
              <a:extLst>
                <a:ext uri="{FF2B5EF4-FFF2-40B4-BE49-F238E27FC236}">
                  <a16:creationId xmlns:a16="http://schemas.microsoft.com/office/drawing/2014/main" id="{D278452B-DA81-39A5-7C17-2073F5E7D9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29400" y="3747655"/>
              <a:ext cx="895350" cy="895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8677" name="Flowchart: Process 2">
            <a:extLst>
              <a:ext uri="{FF2B5EF4-FFF2-40B4-BE49-F238E27FC236}">
                <a16:creationId xmlns:a16="http://schemas.microsoft.com/office/drawing/2014/main" id="{1812E48A-7B98-291A-61A9-C10C032D5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971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28678" name="Flowchart: Process 8">
            <a:extLst>
              <a:ext uri="{FF2B5EF4-FFF2-40B4-BE49-F238E27FC236}">
                <a16:creationId xmlns:a16="http://schemas.microsoft.com/office/drawing/2014/main" id="{D61D7CF4-4F91-06C8-DF5E-70024BDFA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352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4</a:t>
            </a:r>
          </a:p>
        </p:txBody>
      </p:sp>
      <p:sp>
        <p:nvSpPr>
          <p:cNvPr id="28679" name="Flowchart: Process 9">
            <a:extLst>
              <a:ext uri="{FF2B5EF4-FFF2-40B4-BE49-F238E27FC236}">
                <a16:creationId xmlns:a16="http://schemas.microsoft.com/office/drawing/2014/main" id="{501628F0-28BA-1304-277F-F040F77C1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733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7</a:t>
            </a:r>
          </a:p>
        </p:txBody>
      </p:sp>
      <p:sp>
        <p:nvSpPr>
          <p:cNvPr id="28680" name="Flowchart: Process 10">
            <a:extLst>
              <a:ext uri="{FF2B5EF4-FFF2-40B4-BE49-F238E27FC236}">
                <a16:creationId xmlns:a16="http://schemas.microsoft.com/office/drawing/2014/main" id="{806CD807-CB1B-E977-C4DB-3A3756205F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114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3</a:t>
            </a:r>
          </a:p>
        </p:txBody>
      </p:sp>
      <p:sp>
        <p:nvSpPr>
          <p:cNvPr id="28681" name="Flowchart: Process 11">
            <a:extLst>
              <a:ext uri="{FF2B5EF4-FFF2-40B4-BE49-F238E27FC236}">
                <a16:creationId xmlns:a16="http://schemas.microsoft.com/office/drawing/2014/main" id="{B7413F83-A314-5F7F-2263-5595EA8D5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495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9</a:t>
            </a:r>
          </a:p>
        </p:txBody>
      </p:sp>
      <p:sp>
        <p:nvSpPr>
          <p:cNvPr id="28682" name="Flowchart: Process 12">
            <a:extLst>
              <a:ext uri="{FF2B5EF4-FFF2-40B4-BE49-F238E27FC236}">
                <a16:creationId xmlns:a16="http://schemas.microsoft.com/office/drawing/2014/main" id="{27C4EB0E-3E64-5D31-07B5-C6E7E219DC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876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28683" name="Flowchart: Process 13">
            <a:extLst>
              <a:ext uri="{FF2B5EF4-FFF2-40B4-BE49-F238E27FC236}">
                <a16:creationId xmlns:a16="http://schemas.microsoft.com/office/drawing/2014/main" id="{E1BAC0F2-83F7-0FC3-814C-6A79FB4D3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257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28684" name="Flowchart: Process 14">
            <a:extLst>
              <a:ext uri="{FF2B5EF4-FFF2-40B4-BE49-F238E27FC236}">
                <a16:creationId xmlns:a16="http://schemas.microsoft.com/office/drawing/2014/main" id="{92B2A54A-E9EE-5330-13A2-465FF02B90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638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28685" name="Flowchart: Process 15">
            <a:extLst>
              <a:ext uri="{FF2B5EF4-FFF2-40B4-BE49-F238E27FC236}">
                <a16:creationId xmlns:a16="http://schemas.microsoft.com/office/drawing/2014/main" id="{AA176C27-B18B-7F97-7BFD-DFDC708574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6019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28686" name="TextBox 6">
            <a:extLst>
              <a:ext uri="{FF2B5EF4-FFF2-40B4-BE49-F238E27FC236}">
                <a16:creationId xmlns:a16="http://schemas.microsoft.com/office/drawing/2014/main" id="{F0A0C985-8FAF-BC10-EBE4-8B717CF46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819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0</a:t>
            </a:r>
          </a:p>
        </p:txBody>
      </p:sp>
      <p:sp>
        <p:nvSpPr>
          <p:cNvPr id="28687" name="TextBox 17">
            <a:extLst>
              <a:ext uri="{FF2B5EF4-FFF2-40B4-BE49-F238E27FC236}">
                <a16:creationId xmlns:a16="http://schemas.microsoft.com/office/drawing/2014/main" id="{6395D7A1-0A00-2DBA-D47C-9CC5800BF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200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8</a:t>
            </a:r>
          </a:p>
        </p:txBody>
      </p:sp>
      <p:sp>
        <p:nvSpPr>
          <p:cNvPr id="28688" name="TextBox 18">
            <a:extLst>
              <a:ext uri="{FF2B5EF4-FFF2-40B4-BE49-F238E27FC236}">
                <a16:creationId xmlns:a16="http://schemas.microsoft.com/office/drawing/2014/main" id="{422B95C8-69FE-9029-A924-E531E0172B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581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16</a:t>
            </a:r>
          </a:p>
        </p:txBody>
      </p:sp>
      <p:sp>
        <p:nvSpPr>
          <p:cNvPr id="28689" name="TextBox 19">
            <a:extLst>
              <a:ext uri="{FF2B5EF4-FFF2-40B4-BE49-F238E27FC236}">
                <a16:creationId xmlns:a16="http://schemas.microsoft.com/office/drawing/2014/main" id="{2269D8EF-D2D7-83C1-58C1-00D77FDAC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962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24</a:t>
            </a:r>
          </a:p>
        </p:txBody>
      </p:sp>
      <p:sp>
        <p:nvSpPr>
          <p:cNvPr id="28690" name="TextBox 20">
            <a:extLst>
              <a:ext uri="{FF2B5EF4-FFF2-40B4-BE49-F238E27FC236}">
                <a16:creationId xmlns:a16="http://schemas.microsoft.com/office/drawing/2014/main" id="{BC5321DB-2D5B-4E79-70F3-8121EBB0A2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71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32</a:t>
            </a:r>
          </a:p>
        </p:txBody>
      </p:sp>
      <p:sp>
        <p:nvSpPr>
          <p:cNvPr id="28691" name="TextBox 21">
            <a:extLst>
              <a:ext uri="{FF2B5EF4-FFF2-40B4-BE49-F238E27FC236}">
                <a16:creationId xmlns:a16="http://schemas.microsoft.com/office/drawing/2014/main" id="{BF41BF40-D158-52B5-290B-E222E199B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752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40</a:t>
            </a:r>
          </a:p>
        </p:txBody>
      </p:sp>
      <p:sp>
        <p:nvSpPr>
          <p:cNvPr id="28692" name="TextBox 22">
            <a:extLst>
              <a:ext uri="{FF2B5EF4-FFF2-40B4-BE49-F238E27FC236}">
                <a16:creationId xmlns:a16="http://schemas.microsoft.com/office/drawing/2014/main" id="{D8199B99-F854-6534-7EFC-716383686B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105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48</a:t>
            </a:r>
          </a:p>
        </p:txBody>
      </p:sp>
      <p:sp>
        <p:nvSpPr>
          <p:cNvPr id="28693" name="TextBox 23">
            <a:extLst>
              <a:ext uri="{FF2B5EF4-FFF2-40B4-BE49-F238E27FC236}">
                <a16:creationId xmlns:a16="http://schemas.microsoft.com/office/drawing/2014/main" id="{8C15C194-D529-F674-05A3-3F406B6A5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514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56</a:t>
            </a:r>
          </a:p>
        </p:txBody>
      </p:sp>
      <p:sp>
        <p:nvSpPr>
          <p:cNvPr id="28694" name="TextBox 24">
            <a:extLst>
              <a:ext uri="{FF2B5EF4-FFF2-40B4-BE49-F238E27FC236}">
                <a16:creationId xmlns:a16="http://schemas.microsoft.com/office/drawing/2014/main" id="{E52EFD6F-FA1D-9E83-8A1A-99F0A3783B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895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64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4">
            <a:extLst>
              <a:ext uri="{FF2B5EF4-FFF2-40B4-BE49-F238E27FC236}">
                <a16:creationId xmlns:a16="http://schemas.microsoft.com/office/drawing/2014/main" id="{3AF17115-B106-F88B-97BA-71E91E33318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595438"/>
            <a:ext cx="8229600" cy="4525962"/>
          </a:xfrm>
        </p:spPr>
        <p:txBody>
          <a:bodyPr/>
          <a:lstStyle/>
          <a:p>
            <a:r>
              <a:rPr lang="en-US" altLang="en-US"/>
              <a:t>So what address does our result point to?</a:t>
            </a:r>
          </a:p>
        </p:txBody>
      </p:sp>
      <p:sp>
        <p:nvSpPr>
          <p:cNvPr id="30723" name="Title 1">
            <a:extLst>
              <a:ext uri="{FF2B5EF4-FFF2-40B4-BE49-F238E27FC236}">
                <a16:creationId xmlns:a16="http://schemas.microsoft.com/office/drawing/2014/main" id="{43841409-D873-8579-54C6-873D94BEE2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 this case…</a:t>
            </a:r>
          </a:p>
        </p:txBody>
      </p:sp>
      <p:sp>
        <p:nvSpPr>
          <p:cNvPr id="30724" name="Rectangle 7">
            <a:extLst>
              <a:ext uri="{FF2B5EF4-FFF2-40B4-BE49-F238E27FC236}">
                <a16:creationId xmlns:a16="http://schemas.microsoft.com/office/drawing/2014/main" id="{5E2A15B7-EA6F-ACFC-4546-755F361AD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3352800"/>
            <a:ext cx="1752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 dirty="0"/>
              <a:t>Your Welcome!</a:t>
            </a:r>
          </a:p>
        </p:txBody>
      </p:sp>
      <p:pic>
        <p:nvPicPr>
          <p:cNvPr id="30725" name="Picture 4">
            <a:extLst>
              <a:ext uri="{FF2B5EF4-FFF2-40B4-BE49-F238E27FC236}">
                <a16:creationId xmlns:a16="http://schemas.microsoft.com/office/drawing/2014/main" id="{B7F0FBAA-2742-DD6D-E785-6C60BB4E1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748088"/>
            <a:ext cx="8953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6" name="Flowchart: Process 2">
            <a:extLst>
              <a:ext uri="{FF2B5EF4-FFF2-40B4-BE49-F238E27FC236}">
                <a16:creationId xmlns:a16="http://schemas.microsoft.com/office/drawing/2014/main" id="{627B2CCC-496B-183C-1BC6-D27DE3E365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971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30727" name="Flowchart: Process 8">
            <a:extLst>
              <a:ext uri="{FF2B5EF4-FFF2-40B4-BE49-F238E27FC236}">
                <a16:creationId xmlns:a16="http://schemas.microsoft.com/office/drawing/2014/main" id="{B21E3413-DD92-7983-4732-4552CC0F0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352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4</a:t>
            </a:r>
          </a:p>
        </p:txBody>
      </p:sp>
      <p:sp>
        <p:nvSpPr>
          <p:cNvPr id="30728" name="Flowchart: Process 9">
            <a:extLst>
              <a:ext uri="{FF2B5EF4-FFF2-40B4-BE49-F238E27FC236}">
                <a16:creationId xmlns:a16="http://schemas.microsoft.com/office/drawing/2014/main" id="{AA17E183-B344-5FB4-2C5B-D3938D9CB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733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7</a:t>
            </a:r>
          </a:p>
        </p:txBody>
      </p:sp>
      <p:sp>
        <p:nvSpPr>
          <p:cNvPr id="30729" name="Flowchart: Process 10">
            <a:extLst>
              <a:ext uri="{FF2B5EF4-FFF2-40B4-BE49-F238E27FC236}">
                <a16:creationId xmlns:a16="http://schemas.microsoft.com/office/drawing/2014/main" id="{20029BA0-A4F7-C741-3CDC-D9446B3644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114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3</a:t>
            </a:r>
          </a:p>
        </p:txBody>
      </p:sp>
      <p:sp>
        <p:nvSpPr>
          <p:cNvPr id="30730" name="Flowchart: Process 11">
            <a:extLst>
              <a:ext uri="{FF2B5EF4-FFF2-40B4-BE49-F238E27FC236}">
                <a16:creationId xmlns:a16="http://schemas.microsoft.com/office/drawing/2014/main" id="{979BC888-F506-A4F2-DD71-0BD9B0CF1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495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9</a:t>
            </a:r>
          </a:p>
        </p:txBody>
      </p:sp>
      <p:sp>
        <p:nvSpPr>
          <p:cNvPr id="30731" name="Flowchart: Process 12">
            <a:extLst>
              <a:ext uri="{FF2B5EF4-FFF2-40B4-BE49-F238E27FC236}">
                <a16:creationId xmlns:a16="http://schemas.microsoft.com/office/drawing/2014/main" id="{D6AD541F-660A-30CC-FE75-6253744DE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876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30732" name="Flowchart: Process 13">
            <a:extLst>
              <a:ext uri="{FF2B5EF4-FFF2-40B4-BE49-F238E27FC236}">
                <a16:creationId xmlns:a16="http://schemas.microsoft.com/office/drawing/2014/main" id="{7BA1EA33-BC85-D56A-7F05-EA4381198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257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30733" name="Flowchart: Process 14">
            <a:extLst>
              <a:ext uri="{FF2B5EF4-FFF2-40B4-BE49-F238E27FC236}">
                <a16:creationId xmlns:a16="http://schemas.microsoft.com/office/drawing/2014/main" id="{535AF55A-B2F6-F132-0C03-181EF1BA1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638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30734" name="Flowchart: Process 15">
            <a:extLst>
              <a:ext uri="{FF2B5EF4-FFF2-40B4-BE49-F238E27FC236}">
                <a16:creationId xmlns:a16="http://schemas.microsoft.com/office/drawing/2014/main" id="{0B933E99-2105-0383-7D09-5E453A7B2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6019800"/>
            <a:ext cx="17526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30735" name="TextBox 6">
            <a:extLst>
              <a:ext uri="{FF2B5EF4-FFF2-40B4-BE49-F238E27FC236}">
                <a16:creationId xmlns:a16="http://schemas.microsoft.com/office/drawing/2014/main" id="{28C9CEB3-91E1-1BDD-FE06-7EDB395E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819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0</a:t>
            </a:r>
          </a:p>
        </p:txBody>
      </p:sp>
      <p:sp>
        <p:nvSpPr>
          <p:cNvPr id="30736" name="TextBox 17">
            <a:extLst>
              <a:ext uri="{FF2B5EF4-FFF2-40B4-BE49-F238E27FC236}">
                <a16:creationId xmlns:a16="http://schemas.microsoft.com/office/drawing/2014/main" id="{3D826793-4DEF-1D3D-5394-69B21303E4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200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8</a:t>
            </a:r>
          </a:p>
        </p:txBody>
      </p:sp>
      <p:sp>
        <p:nvSpPr>
          <p:cNvPr id="30737" name="TextBox 18">
            <a:extLst>
              <a:ext uri="{FF2B5EF4-FFF2-40B4-BE49-F238E27FC236}">
                <a16:creationId xmlns:a16="http://schemas.microsoft.com/office/drawing/2014/main" id="{F41A9D9D-A393-A219-7331-C2276A09C2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581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16</a:t>
            </a:r>
          </a:p>
        </p:txBody>
      </p:sp>
      <p:sp>
        <p:nvSpPr>
          <p:cNvPr id="30738" name="TextBox 19">
            <a:extLst>
              <a:ext uri="{FF2B5EF4-FFF2-40B4-BE49-F238E27FC236}">
                <a16:creationId xmlns:a16="http://schemas.microsoft.com/office/drawing/2014/main" id="{A9FA87A7-A2A6-1B0E-BDB0-2A5E9F5BA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962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24</a:t>
            </a:r>
          </a:p>
        </p:txBody>
      </p:sp>
      <p:sp>
        <p:nvSpPr>
          <p:cNvPr id="30739" name="TextBox 20">
            <a:extLst>
              <a:ext uri="{FF2B5EF4-FFF2-40B4-BE49-F238E27FC236}">
                <a16:creationId xmlns:a16="http://schemas.microsoft.com/office/drawing/2014/main" id="{8EC340B0-2316-C847-DBCC-AB0E7A118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371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32</a:t>
            </a:r>
          </a:p>
        </p:txBody>
      </p:sp>
      <p:sp>
        <p:nvSpPr>
          <p:cNvPr id="30740" name="TextBox 21">
            <a:extLst>
              <a:ext uri="{FF2B5EF4-FFF2-40B4-BE49-F238E27FC236}">
                <a16:creationId xmlns:a16="http://schemas.microsoft.com/office/drawing/2014/main" id="{88A4DB92-8AF5-A453-E0DF-8A43ED15AF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752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40</a:t>
            </a:r>
          </a:p>
        </p:txBody>
      </p:sp>
      <p:sp>
        <p:nvSpPr>
          <p:cNvPr id="30741" name="TextBox 22">
            <a:extLst>
              <a:ext uri="{FF2B5EF4-FFF2-40B4-BE49-F238E27FC236}">
                <a16:creationId xmlns:a16="http://schemas.microsoft.com/office/drawing/2014/main" id="{E58A31E8-58C3-2C76-685A-4D35C5F92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105400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48</a:t>
            </a:r>
          </a:p>
        </p:txBody>
      </p:sp>
      <p:sp>
        <p:nvSpPr>
          <p:cNvPr id="30742" name="TextBox 23">
            <a:extLst>
              <a:ext uri="{FF2B5EF4-FFF2-40B4-BE49-F238E27FC236}">
                <a16:creationId xmlns:a16="http://schemas.microsoft.com/office/drawing/2014/main" id="{57190419-2227-39E4-2F64-9A5E0F12D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514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56</a:t>
            </a:r>
          </a:p>
        </p:txBody>
      </p:sp>
      <p:sp>
        <p:nvSpPr>
          <p:cNvPr id="30743" name="TextBox 24">
            <a:extLst>
              <a:ext uri="{FF2B5EF4-FFF2-40B4-BE49-F238E27FC236}">
                <a16:creationId xmlns:a16="http://schemas.microsoft.com/office/drawing/2014/main" id="{8CD85C44-0A88-C682-F0AC-35EB79657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895975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/>
              <a:t>64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B3BB391-F0EA-3823-E8B3-1CED876A9E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Array Limitations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F1AD08CB-A6CF-1EB8-EA8C-317A3CA349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Arrays are a fixed size</a:t>
            </a:r>
          </a:p>
          <a:p>
            <a:r>
              <a:rPr lang="en-US" altLang="en-US" dirty="0"/>
              <a:t>Arrays my only contain one datatype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But why?</a:t>
            </a:r>
          </a:p>
        </p:txBody>
      </p:sp>
    </p:spTree>
    <p:extLst>
      <p:ext uri="{BB962C8B-B14F-4D97-AF65-F5344CB8AC3E}">
        <p14:creationId xmlns:p14="http://schemas.microsoft.com/office/powerpoint/2010/main" val="3179808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33821-5636-8B1A-9759-B352DD66A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A06FB-3101-DB97-4F26-D506F7F31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have an array:</a:t>
            </a:r>
          </a:p>
          <a:p>
            <a:pPr marL="457200" lvl="1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[9, 4, 5, 7, NULL]</a:t>
            </a:r>
          </a:p>
          <a:p>
            <a:endParaRPr lang="en-US" dirty="0"/>
          </a:p>
          <a:p>
            <a:r>
              <a:rPr lang="en-US" dirty="0"/>
              <a:t>And I want to insert the number 8 between 4 and 5</a:t>
            </a:r>
          </a:p>
          <a:p>
            <a:r>
              <a:rPr lang="en-US" dirty="0"/>
              <a:t>There is room in the array, but…</a:t>
            </a:r>
          </a:p>
        </p:txBody>
      </p:sp>
    </p:spTree>
    <p:extLst>
      <p:ext uri="{BB962C8B-B14F-4D97-AF65-F5344CB8AC3E}">
        <p14:creationId xmlns:p14="http://schemas.microsoft.com/office/powerpoint/2010/main" val="2817632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6625255-3D1B-C26D-DE0C-E97193A7BA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Remember…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A0F48D21-4EA2-F2B2-4CF5-29E5F6185C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In order to insert an element between two other in an array, such as this: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0A000467-E674-7033-4B46-C245C13111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505200"/>
            <a:ext cx="914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9</a:t>
            </a:r>
          </a:p>
        </p:txBody>
      </p:sp>
      <p:sp>
        <p:nvSpPr>
          <p:cNvPr id="6149" name="Rectangle 4">
            <a:extLst>
              <a:ext uri="{FF2B5EF4-FFF2-40B4-BE49-F238E27FC236}">
                <a16:creationId xmlns:a16="http://schemas.microsoft.com/office/drawing/2014/main" id="{BBBB31C2-40AC-3976-7B34-DABD8A4DC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505200"/>
            <a:ext cx="914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4</a:t>
            </a:r>
          </a:p>
        </p:txBody>
      </p:sp>
      <p:sp>
        <p:nvSpPr>
          <p:cNvPr id="6150" name="Rectangle 5">
            <a:extLst>
              <a:ext uri="{FF2B5EF4-FFF2-40B4-BE49-F238E27FC236}">
                <a16:creationId xmlns:a16="http://schemas.microsoft.com/office/drawing/2014/main" id="{B6BB642A-2C4D-7D1E-F2A7-E0036DBD92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505200"/>
            <a:ext cx="914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5</a:t>
            </a:r>
          </a:p>
        </p:txBody>
      </p:sp>
      <p:sp>
        <p:nvSpPr>
          <p:cNvPr id="6151" name="Rectangle 6">
            <a:extLst>
              <a:ext uri="{FF2B5EF4-FFF2-40B4-BE49-F238E27FC236}">
                <a16:creationId xmlns:a16="http://schemas.microsoft.com/office/drawing/2014/main" id="{279AFCCD-984B-9314-8638-0FF69A5C94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3505200"/>
            <a:ext cx="914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7</a:t>
            </a:r>
          </a:p>
        </p:txBody>
      </p:sp>
      <p:sp>
        <p:nvSpPr>
          <p:cNvPr id="6152" name="Rectangle 7">
            <a:extLst>
              <a:ext uri="{FF2B5EF4-FFF2-40B4-BE49-F238E27FC236}">
                <a16:creationId xmlns:a16="http://schemas.microsoft.com/office/drawing/2014/main" id="{859E2D5A-B842-C66D-BD0A-507C109ED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505200"/>
            <a:ext cx="914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6153" name="Rectangle 8">
            <a:extLst>
              <a:ext uri="{FF2B5EF4-FFF2-40B4-BE49-F238E27FC236}">
                <a16:creationId xmlns:a16="http://schemas.microsoft.com/office/drawing/2014/main" id="{9473C14A-1894-0AA9-F5BB-5F418E2559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410200"/>
            <a:ext cx="609600" cy="487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8</a:t>
            </a:r>
          </a:p>
        </p:txBody>
      </p:sp>
      <p:sp>
        <p:nvSpPr>
          <p:cNvPr id="6154" name="Arrow: Up 9">
            <a:extLst>
              <a:ext uri="{FF2B5EF4-FFF2-40B4-BE49-F238E27FC236}">
                <a16:creationId xmlns:a16="http://schemas.microsoft.com/office/drawing/2014/main" id="{B94A6295-6BB1-F5C9-734C-CFDD6CEDB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4738688"/>
            <a:ext cx="228600" cy="6096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19B0111-1857-1E7E-E1CD-A060AB4D86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Remember…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A350C979-E8A2-6273-5A65-75D38920BA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We have to move elements out of the way first, we cannot just squeeze it in.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1523B41-FA6F-78BD-40E0-17BA91C531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505200"/>
            <a:ext cx="914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9</a:t>
            </a:r>
          </a:p>
        </p:txBody>
      </p:sp>
      <p:sp>
        <p:nvSpPr>
          <p:cNvPr id="7173" name="Rectangle 4">
            <a:extLst>
              <a:ext uri="{FF2B5EF4-FFF2-40B4-BE49-F238E27FC236}">
                <a16:creationId xmlns:a16="http://schemas.microsoft.com/office/drawing/2014/main" id="{3B91240E-9490-31B4-ACC9-A625F2AA7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505200"/>
            <a:ext cx="914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4</a:t>
            </a:r>
          </a:p>
        </p:txBody>
      </p:sp>
      <p:sp>
        <p:nvSpPr>
          <p:cNvPr id="7174" name="Rectangle 5">
            <a:extLst>
              <a:ext uri="{FF2B5EF4-FFF2-40B4-BE49-F238E27FC236}">
                <a16:creationId xmlns:a16="http://schemas.microsoft.com/office/drawing/2014/main" id="{86A951BD-5C67-D58D-A650-48558D561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505200"/>
            <a:ext cx="914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5</a:t>
            </a:r>
          </a:p>
        </p:txBody>
      </p:sp>
      <p:sp>
        <p:nvSpPr>
          <p:cNvPr id="7175" name="Rectangle 6">
            <a:extLst>
              <a:ext uri="{FF2B5EF4-FFF2-40B4-BE49-F238E27FC236}">
                <a16:creationId xmlns:a16="http://schemas.microsoft.com/office/drawing/2014/main" id="{7A9B2C25-AB0A-42A8-B61D-FF1BC0838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3505200"/>
            <a:ext cx="914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7</a:t>
            </a:r>
          </a:p>
        </p:txBody>
      </p:sp>
      <p:sp>
        <p:nvSpPr>
          <p:cNvPr id="7176" name="Rectangle 7">
            <a:extLst>
              <a:ext uri="{FF2B5EF4-FFF2-40B4-BE49-F238E27FC236}">
                <a16:creationId xmlns:a16="http://schemas.microsoft.com/office/drawing/2014/main" id="{858C3662-956C-1B88-E372-42255945A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505200"/>
            <a:ext cx="914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7177" name="Rectangle 8">
            <a:extLst>
              <a:ext uri="{FF2B5EF4-FFF2-40B4-BE49-F238E27FC236}">
                <a16:creationId xmlns:a16="http://schemas.microsoft.com/office/drawing/2014/main" id="{8C8396CD-5ABA-EE89-9FDC-B90552A1C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410200"/>
            <a:ext cx="609600" cy="487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8</a:t>
            </a:r>
          </a:p>
        </p:txBody>
      </p:sp>
      <p:sp>
        <p:nvSpPr>
          <p:cNvPr id="7178" name="Arrow: Up 9">
            <a:extLst>
              <a:ext uri="{FF2B5EF4-FFF2-40B4-BE49-F238E27FC236}">
                <a16:creationId xmlns:a16="http://schemas.microsoft.com/office/drawing/2014/main" id="{9D51E86A-10AA-1E08-1110-3113D3E4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900" y="4738688"/>
            <a:ext cx="228600" cy="60960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7179" name="Arrow: Curved Down 10">
            <a:extLst>
              <a:ext uri="{FF2B5EF4-FFF2-40B4-BE49-F238E27FC236}">
                <a16:creationId xmlns:a16="http://schemas.microsoft.com/office/drawing/2014/main" id="{D13F1A31-C360-24F6-5086-A446776BBC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895600"/>
            <a:ext cx="762000" cy="45720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  <p:sp>
        <p:nvSpPr>
          <p:cNvPr id="7180" name="Arrow: Curved Down 11">
            <a:extLst>
              <a:ext uri="{FF2B5EF4-FFF2-40B4-BE49-F238E27FC236}">
                <a16:creationId xmlns:a16="http://schemas.microsoft.com/office/drawing/2014/main" id="{3B29510A-4068-C132-E186-0DD9C1A45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895600"/>
            <a:ext cx="762000" cy="45720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901A43FE-D27A-3588-9B60-B8177F2D9D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Remember…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DD935D2E-9F15-D6A1-7516-832F2B8720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We have to move elements out of the way first, we cannot just squeeze it in.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96C3C5A3-74A1-C8F3-C5DF-CE2E9093B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505200"/>
            <a:ext cx="914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9</a:t>
            </a:r>
          </a:p>
        </p:txBody>
      </p:sp>
      <p:sp>
        <p:nvSpPr>
          <p:cNvPr id="8197" name="Rectangle 4">
            <a:extLst>
              <a:ext uri="{FF2B5EF4-FFF2-40B4-BE49-F238E27FC236}">
                <a16:creationId xmlns:a16="http://schemas.microsoft.com/office/drawing/2014/main" id="{B86D6673-2C76-D6F0-46C7-0BFE91F114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505200"/>
            <a:ext cx="914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4</a:t>
            </a:r>
          </a:p>
        </p:txBody>
      </p:sp>
      <p:sp>
        <p:nvSpPr>
          <p:cNvPr id="8198" name="Rectangle 5">
            <a:extLst>
              <a:ext uri="{FF2B5EF4-FFF2-40B4-BE49-F238E27FC236}">
                <a16:creationId xmlns:a16="http://schemas.microsoft.com/office/drawing/2014/main" id="{2F460CCD-801A-8413-4386-B28570AD4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505200"/>
            <a:ext cx="914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8</a:t>
            </a:r>
          </a:p>
        </p:txBody>
      </p:sp>
      <p:sp>
        <p:nvSpPr>
          <p:cNvPr id="8199" name="Rectangle 6">
            <a:extLst>
              <a:ext uri="{FF2B5EF4-FFF2-40B4-BE49-F238E27FC236}">
                <a16:creationId xmlns:a16="http://schemas.microsoft.com/office/drawing/2014/main" id="{403B3191-85FF-692B-6CAE-5177BCC0B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3505200"/>
            <a:ext cx="914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5</a:t>
            </a:r>
          </a:p>
        </p:txBody>
      </p:sp>
      <p:sp>
        <p:nvSpPr>
          <p:cNvPr id="8200" name="Rectangle 7">
            <a:extLst>
              <a:ext uri="{FF2B5EF4-FFF2-40B4-BE49-F238E27FC236}">
                <a16:creationId xmlns:a16="http://schemas.microsoft.com/office/drawing/2014/main" id="{B6F55F9C-7CFA-153B-061D-4C20610FE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505200"/>
            <a:ext cx="9144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 b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/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2158DF00-4BF1-6042-7740-BE75F53459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But Why?!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AEAAE9FE-0E4C-59FC-8474-D78EE9886D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This is due to how arrays are done at the machine/hardware level.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35262-84EB-B1E5-E6B9-9487710A7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Remember Datatypes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8B495-1A92-0731-31DC-16717C7A7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Computers store different data in different ways</a:t>
            </a:r>
          </a:p>
          <a:p>
            <a:pPr lvl="1"/>
            <a:r>
              <a:rPr lang="en-US" dirty="0"/>
              <a:t>It’s more efficient</a:t>
            </a:r>
          </a:p>
          <a:p>
            <a:pPr lvl="1"/>
            <a:r>
              <a:rPr lang="en-US" dirty="0"/>
              <a:t>Allows context specific operations</a:t>
            </a:r>
          </a:p>
        </p:txBody>
      </p:sp>
    </p:spTree>
    <p:extLst>
      <p:ext uri="{BB962C8B-B14F-4D97-AF65-F5344CB8AC3E}">
        <p14:creationId xmlns:p14="http://schemas.microsoft.com/office/powerpoint/2010/main" val="2164260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4724</TotalTime>
  <Words>939</Words>
  <Application>Microsoft Macintosh PowerPoint</Application>
  <PresentationFormat>On-screen Show (4:3)</PresentationFormat>
  <Paragraphs>215</Paragraphs>
  <Slides>28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Courier New</vt:lpstr>
      <vt:lpstr>Times New Roman</vt:lpstr>
      <vt:lpstr>Office Theme</vt:lpstr>
      <vt:lpstr>Array Pointers</vt:lpstr>
      <vt:lpstr>Array Limitations</vt:lpstr>
      <vt:lpstr>Array Limitations</vt:lpstr>
      <vt:lpstr>Consider…</vt:lpstr>
      <vt:lpstr>Remember…</vt:lpstr>
      <vt:lpstr>Remember…</vt:lpstr>
      <vt:lpstr>Remember…</vt:lpstr>
      <vt:lpstr>But Why?!</vt:lpstr>
      <vt:lpstr>Remember Datatypes</vt:lpstr>
      <vt:lpstr>Common Datatype Sizes</vt:lpstr>
      <vt:lpstr>Introducing…The Pointer!</vt:lpstr>
      <vt:lpstr>Introducing…The Pointer!</vt:lpstr>
      <vt:lpstr>Introducing…The Pointer!</vt:lpstr>
      <vt:lpstr>Introducing…The Pointer!</vt:lpstr>
      <vt:lpstr>Introducing…The Pointer!</vt:lpstr>
      <vt:lpstr>Suppose…</vt:lpstr>
      <vt:lpstr>In this case…</vt:lpstr>
      <vt:lpstr>But, why only one pointer?</vt:lpstr>
      <vt:lpstr>But, why only one pointer?</vt:lpstr>
      <vt:lpstr>But, why only one pointer?</vt:lpstr>
      <vt:lpstr>But, why only one pointer?</vt:lpstr>
      <vt:lpstr>Alright, so…</vt:lpstr>
      <vt:lpstr>Alright, so…</vt:lpstr>
      <vt:lpstr>Alright, so…</vt:lpstr>
      <vt:lpstr>Alright, so…</vt:lpstr>
      <vt:lpstr>Alright, so…</vt:lpstr>
      <vt:lpstr>In this case…</vt:lpstr>
      <vt:lpstr>In this case…</vt:lpstr>
    </vt:vector>
  </TitlesOfParts>
  <Company>Georgia 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Programming</dc:title>
  <dc:creator>College of Computing</dc:creator>
  <cp:lastModifiedBy>William Forsyth</cp:lastModifiedBy>
  <cp:revision>198</cp:revision>
  <cp:lastPrinted>2001-05-09T19:53:32Z</cp:lastPrinted>
  <dcterms:created xsi:type="dcterms:W3CDTF">1999-03-03T13:26:07Z</dcterms:created>
  <dcterms:modified xsi:type="dcterms:W3CDTF">2026-05-18T20:12:27Z</dcterms:modified>
</cp:coreProperties>
</file>