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9"/>
  </p:notesMasterIdLst>
  <p:sldIdLst>
    <p:sldId id="392" r:id="rId2"/>
    <p:sldId id="394" r:id="rId3"/>
    <p:sldId id="393" r:id="rId4"/>
    <p:sldId id="305" r:id="rId5"/>
    <p:sldId id="306" r:id="rId6"/>
    <p:sldId id="307" r:id="rId7"/>
    <p:sldId id="308" r:id="rId8"/>
    <p:sldId id="309" r:id="rId9"/>
    <p:sldId id="310" r:id="rId10"/>
    <p:sldId id="312" r:id="rId11"/>
    <p:sldId id="313" r:id="rId12"/>
    <p:sldId id="314" r:id="rId13"/>
    <p:sldId id="315" r:id="rId14"/>
    <p:sldId id="287" r:id="rId15"/>
    <p:sldId id="290" r:id="rId16"/>
    <p:sldId id="292" r:id="rId17"/>
    <p:sldId id="316" r:id="rId18"/>
    <p:sldId id="304" r:id="rId19"/>
    <p:sldId id="317" r:id="rId20"/>
    <p:sldId id="294" r:id="rId21"/>
    <p:sldId id="295" r:id="rId22"/>
    <p:sldId id="296" r:id="rId23"/>
    <p:sldId id="300" r:id="rId24"/>
    <p:sldId id="301" r:id="rId25"/>
    <p:sldId id="395" r:id="rId26"/>
    <p:sldId id="396" r:id="rId27"/>
    <p:sldId id="400" r:id="rId28"/>
  </p:sldIdLst>
  <p:sldSz cx="9144000" cy="6858000" type="screen4x3"/>
  <p:notesSz cx="694055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18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8630" autoAdjust="0"/>
  </p:normalViewPr>
  <p:slideViewPr>
    <p:cSldViewPr>
      <p:cViewPr varScale="1">
        <p:scale>
          <a:sx n="112" d="100"/>
          <a:sy n="112" d="100"/>
        </p:scale>
        <p:origin x="218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1360"/>
    </p:cViewPr>
  </p:sorterViewPr>
  <p:notesViewPr>
    <p:cSldViewPr>
      <p:cViewPr>
        <p:scale>
          <a:sx n="75" d="100"/>
          <a:sy n="75" d="100"/>
        </p:scale>
        <p:origin x="-1302" y="1170"/>
      </p:cViewPr>
      <p:guideLst>
        <p:guide orient="horz" pos="2923"/>
        <p:guide pos="21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2DD30AE-E216-42EA-CB04-41D15A19C5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3513" y="0"/>
            <a:ext cx="1697037" cy="3095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E92C5D8B-14A9-CE7D-CDD3-F04B9C8EAE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0725" y="496888"/>
            <a:ext cx="53975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FB863E39-6AEE-0883-8E3D-15C692B5A4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4675" y="4932363"/>
            <a:ext cx="5638800" cy="35861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8C70A46C-E301-ABC7-4237-0B9FC988AB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949450" y="8834438"/>
            <a:ext cx="3006725" cy="3794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ctr" defTabSz="927100">
              <a:defRPr sz="1000"/>
            </a:lvl1pPr>
          </a:lstStyle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E58DAF80-D271-F192-25DB-3D0DD11463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16625" y="8810625"/>
            <a:ext cx="407988" cy="3857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DDE6D200-1634-4096-99F9-BBA9AAB5A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Line 8">
            <a:extLst>
              <a:ext uri="{FF2B5EF4-FFF2-40B4-BE49-F238E27FC236}">
                <a16:creationId xmlns:a16="http://schemas.microsoft.com/office/drawing/2014/main" id="{26FAAD90-78A2-C6D5-D4C2-90017683A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950" y="387350"/>
            <a:ext cx="5783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Line 9">
            <a:extLst>
              <a:ext uri="{FF2B5EF4-FFF2-40B4-BE49-F238E27FC236}">
                <a16:creationId xmlns:a16="http://schemas.microsoft.com/office/drawing/2014/main" id="{121CA8FC-E16F-4582-A4CA-60B3B8AA8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375" y="465772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Line 10">
            <a:extLst>
              <a:ext uri="{FF2B5EF4-FFF2-40B4-BE49-F238E27FC236}">
                <a16:creationId xmlns:a16="http://schemas.microsoft.com/office/drawing/2014/main" id="{7B066B85-250F-CCB5-48DA-029BA5A08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025" y="876617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EAC21795-CA32-7D38-0B91-78A02E2C8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4651375"/>
            <a:ext cx="668337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2678" tIns="46340" rIns="92678" bIns="46340">
            <a:spAutoFit/>
          </a:bodyPr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35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710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906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52613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98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70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242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814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400" b="1"/>
              <a:t>Notes: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279400" indent="-2794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https://www.google.com</a:t>
            </a:r>
          </a:p>
          <a:p>
            <a:r>
              <a:rPr lang="en-US" dirty="0"/>
              <a:t>https://ccse.kennesaw.edu/fye/slide_listing.php</a:t>
            </a:r>
          </a:p>
          <a:p>
            <a:r>
              <a:rPr lang="en-US" dirty="0"/>
              <a:t>https://kennesaw.view.usg.edu/d2l/home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3824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6969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551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4013" y="52388"/>
            <a:ext cx="2124075" cy="6510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7025" y="52388"/>
            <a:ext cx="6224588" cy="6510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338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52388"/>
            <a:ext cx="7772400" cy="9255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864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1993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002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9158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453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213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452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131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920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BB9D849-9974-BD62-1C13-2645D32A4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52388"/>
            <a:ext cx="7772400" cy="925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6C184E4-4DC8-5869-8E26-A8B2C11470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276350"/>
            <a:ext cx="8501063" cy="528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006167-713D-CCB7-CB7C-EED5707BF7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Strings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93F72F1-2BBA-0DEC-7B0B-A28B63BD56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(or “arrays part 2”)</a:t>
            </a:r>
          </a:p>
        </p:txBody>
      </p:sp>
    </p:spTree>
    <p:extLst>
      <p:ext uri="{BB962C8B-B14F-4D97-AF65-F5344CB8AC3E}">
        <p14:creationId xmlns:p14="http://schemas.microsoft.com/office/powerpoint/2010/main" val="3283070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CA54A5BF-0CD9-817D-EBF8-5879BE24EE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String Concatenation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18B7EF00-84C4-DF83-A4E7-B86BF3C97D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The most basic String operation</a:t>
            </a:r>
          </a:p>
          <a:p>
            <a:pPr lvl="1"/>
            <a:r>
              <a:rPr lang="en-US" altLang="en-US" sz="2800" dirty="0"/>
              <a:t>‘Concatenation’ means to ‘join together’</a:t>
            </a:r>
          </a:p>
          <a:p>
            <a:r>
              <a:rPr lang="en-US" altLang="en-US" sz="2800" dirty="0"/>
              <a:t>Ex. S1 = “My”, S2 = “Dog”</a:t>
            </a:r>
          </a:p>
          <a:p>
            <a:r>
              <a:rPr lang="en-US" altLang="en-US" dirty="0"/>
              <a:t>S1 + S2 == ?</a:t>
            </a:r>
          </a:p>
          <a:p>
            <a:endParaRPr lang="en-US" altLang="en-US" dirty="0"/>
          </a:p>
          <a:p>
            <a:pPr lvl="1"/>
            <a:r>
              <a:rPr lang="en-US" altLang="en-US" dirty="0">
                <a:ea typeface="Arial" panose="020B0604020202020204" pitchFamily="34" charset="0"/>
              </a:rPr>
              <a:t>Is it: “My Dog” or “</a:t>
            </a:r>
            <a:r>
              <a:rPr lang="en-US" altLang="en-US" dirty="0" err="1">
                <a:ea typeface="Arial" panose="020B0604020202020204" pitchFamily="34" charset="0"/>
              </a:rPr>
              <a:t>MyDog</a:t>
            </a:r>
            <a:r>
              <a:rPr lang="en-US" altLang="en-US" dirty="0">
                <a:ea typeface="Arial" panose="020B0604020202020204" pitchFamily="34" charset="0"/>
              </a:rPr>
              <a:t>”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>
            <a:extLst>
              <a:ext uri="{FF2B5EF4-FFF2-40B4-BE49-F238E27FC236}">
                <a16:creationId xmlns:a16="http://schemas.microsoft.com/office/drawing/2014/main" id="{CF36AE82-C461-762A-E3CF-F313C1A495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String Concatenation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7118B0AB-D6E6-D76D-5BB6-4B6F99AB0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The most basic String operation</a:t>
            </a:r>
          </a:p>
          <a:p>
            <a:pPr lvl="1"/>
            <a:r>
              <a:rPr lang="en-US" altLang="en-US" sz="2800" dirty="0"/>
              <a:t>‘Concatenation’ means to ‘join together’</a:t>
            </a:r>
          </a:p>
          <a:p>
            <a:r>
              <a:rPr lang="en-US" altLang="en-US" sz="2800" dirty="0"/>
              <a:t>Ex. S1 = “My”, S2 = “Dog”</a:t>
            </a:r>
          </a:p>
          <a:p>
            <a:r>
              <a:rPr lang="en-US" altLang="en-US" dirty="0"/>
              <a:t>S1 + S2 == </a:t>
            </a:r>
            <a:r>
              <a:rPr lang="en-US" altLang="en-US" u="sng" dirty="0"/>
              <a:t>“</a:t>
            </a:r>
            <a:r>
              <a:rPr lang="en-US" altLang="en-US" u="sng" dirty="0" err="1"/>
              <a:t>MyDog</a:t>
            </a:r>
            <a:r>
              <a:rPr lang="en-US" altLang="en-US" u="sng" dirty="0"/>
              <a:t>”</a:t>
            </a:r>
          </a:p>
          <a:p>
            <a:endParaRPr lang="en-US" altLang="en-US" u="sng" dirty="0"/>
          </a:p>
          <a:p>
            <a:r>
              <a:rPr lang="en-US" altLang="en-US" dirty="0"/>
              <a:t>Notice how the ‘+’ operator no longer means addition when applied to a string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4F899C41-4FE5-B81A-F4FD-CEF01E2A82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+=</a:t>
            </a:r>
          </a:p>
        </p:txBody>
      </p:sp>
      <p:sp>
        <p:nvSpPr>
          <p:cNvPr id="43011" name="Content Placeholder 2">
            <a:extLst>
              <a:ext uri="{FF2B5EF4-FFF2-40B4-BE49-F238E27FC236}">
                <a16:creationId xmlns:a16="http://schemas.microsoft.com/office/drawing/2014/main" id="{DA31F5E0-8044-A37C-C98E-0B0F7150D0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This applies to ‘+=‘ as well…</a:t>
            </a:r>
          </a:p>
          <a:p>
            <a:endParaRPr lang="en-US" altLang="en-US"/>
          </a:p>
          <a:p>
            <a:r>
              <a:rPr lang="en-US" altLang="en-US"/>
              <a:t>S1 = “Hello_”, S2 = “World”</a:t>
            </a:r>
          </a:p>
          <a:p>
            <a:r>
              <a:rPr lang="en-US" altLang="en-US"/>
              <a:t>S1 += S2</a:t>
            </a:r>
          </a:p>
          <a:p>
            <a:r>
              <a:rPr lang="en-US" altLang="en-US"/>
              <a:t>S1 == 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>
            <a:extLst>
              <a:ext uri="{FF2B5EF4-FFF2-40B4-BE49-F238E27FC236}">
                <a16:creationId xmlns:a16="http://schemas.microsoft.com/office/drawing/2014/main" id="{9412B957-E0EE-328A-5F0E-9E39EF98E5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+=</a:t>
            </a:r>
          </a:p>
        </p:txBody>
      </p:sp>
      <p:sp>
        <p:nvSpPr>
          <p:cNvPr id="44035" name="Content Placeholder 2">
            <a:extLst>
              <a:ext uri="{FF2B5EF4-FFF2-40B4-BE49-F238E27FC236}">
                <a16:creationId xmlns:a16="http://schemas.microsoft.com/office/drawing/2014/main" id="{F6663BF4-8FD7-B324-C7B6-B243867593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This applies to ‘+=‘ as well…</a:t>
            </a:r>
          </a:p>
          <a:p>
            <a:endParaRPr lang="en-US" altLang="en-US"/>
          </a:p>
          <a:p>
            <a:r>
              <a:rPr lang="en-US" altLang="en-US"/>
              <a:t>S1 = “Hello_”, S2 = “World”</a:t>
            </a:r>
          </a:p>
          <a:p>
            <a:r>
              <a:rPr lang="en-US" altLang="en-US"/>
              <a:t>S1 += S2</a:t>
            </a:r>
          </a:p>
          <a:p>
            <a:r>
              <a:rPr lang="en-US" altLang="en-US"/>
              <a:t>S1 == “Hello_World”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>
            <a:extLst>
              <a:ext uri="{FF2B5EF4-FFF2-40B4-BE49-F238E27FC236}">
                <a16:creationId xmlns:a16="http://schemas.microsoft.com/office/drawing/2014/main" id="{CC60589A-7D40-13AB-CD7D-28245190B0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Accessing the Individual Characters in a String</a:t>
            </a:r>
          </a:p>
        </p:txBody>
      </p:sp>
      <p:sp>
        <p:nvSpPr>
          <p:cNvPr id="45059" name="Content Placeholder 2">
            <a:extLst>
              <a:ext uri="{FF2B5EF4-FFF2-40B4-BE49-F238E27FC236}">
                <a16:creationId xmlns:a16="http://schemas.microsoft.com/office/drawing/2014/main" id="{A3CE1BA4-213F-AD71-5C7B-1DC70DFBF5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cs typeface="Courier New" panose="02070309020205020404" pitchFamily="49" charset="0"/>
              </a:rPr>
              <a:t>To access an individual character in a string: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Use indexing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Each character has an index specifying its position in the string, starting at 0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Format: 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character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 = </a:t>
            </a:r>
            <a:r>
              <a:rPr lang="en-US" altLang="en-US" i="1" dirty="0" err="1">
                <a:latin typeface="Courier New" panose="02070309020205020404" pitchFamily="49" charset="0"/>
                <a:ea typeface="MS PGothic" panose="020B0600070205080204" pitchFamily="34" charset="-128"/>
              </a:rPr>
              <a:t>my_string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[</a:t>
            </a:r>
            <a:r>
              <a:rPr lang="en-US" altLang="en-US" i="1" dirty="0" err="1">
                <a:latin typeface="Courier New" panose="02070309020205020404" pitchFamily="49" charset="0"/>
                <a:ea typeface="MS PGothic" panose="020B0600070205080204" pitchFamily="34" charset="-128"/>
              </a:rPr>
              <a:t>i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]</a:t>
            </a:r>
          </a:p>
          <a:p>
            <a:r>
              <a:rPr lang="en-US" altLang="en-US" dirty="0">
                <a:cs typeface="Courier New" panose="02070309020205020404" pitchFamily="49" charset="0"/>
              </a:rPr>
              <a:t>To access each character sequentially: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Use a 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for</a:t>
            </a:r>
            <a:r>
              <a:rPr lang="en-US" altLang="en-US" dirty="0">
                <a:ea typeface="MS PGothic" panose="020B0600070205080204" pitchFamily="34" charset="-128"/>
              </a:rPr>
              <a:t> loop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Format: 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for 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character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 in 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string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: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Useful when need to iterate over the whole string, such as to count the occurrences of a specific character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>
            <a:extLst>
              <a:ext uri="{FF2B5EF4-FFF2-40B4-BE49-F238E27FC236}">
                <a16:creationId xmlns:a16="http://schemas.microsoft.com/office/drawing/2014/main" id="{8FC9462C-C0D7-28C0-AE25-63A8ADABD8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Strings </a:t>
            </a:r>
            <a:r>
              <a:rPr lang="en-US" altLang="en-US" sz="4000" i="1" dirty="0"/>
              <a:t>are</a:t>
            </a:r>
            <a:r>
              <a:rPr lang="en-US" altLang="en-US" sz="4000" dirty="0"/>
              <a:t> arrays:</a:t>
            </a:r>
          </a:p>
        </p:txBody>
      </p:sp>
      <p:sp>
        <p:nvSpPr>
          <p:cNvPr id="48131" name="Content Placeholder 2">
            <a:extLst>
              <a:ext uri="{FF2B5EF4-FFF2-40B4-BE49-F238E27FC236}">
                <a16:creationId xmlns:a16="http://schemas.microsoft.com/office/drawing/2014/main" id="{E825C98F-D7E7-91B3-70B1-57D28D63A2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IndexError</a:t>
            </a:r>
            <a:r>
              <a:rPr lang="en-US" altLang="en-US" dirty="0">
                <a:cs typeface="Courier New" panose="02070309020205020404" pitchFamily="49" charset="0"/>
              </a:rPr>
              <a:t> exception will occur if: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You try to use an index that is out of range for the string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Likely to happen when loop iterates beyond the end of the string</a:t>
            </a:r>
          </a:p>
          <a:p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en-US" dirty="0">
                <a:cs typeface="Courier New" panose="02070309020205020404" pitchFamily="49" charset="0"/>
              </a:rPr>
              <a:t> function can be used to obtain the length of a string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Useful to prevent loops from iterating beyond the end of a string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>
            <a:extLst>
              <a:ext uri="{FF2B5EF4-FFF2-40B4-BE49-F238E27FC236}">
                <a16:creationId xmlns:a16="http://schemas.microsoft.com/office/drawing/2014/main" id="{0E315740-CFD7-D386-9D35-1D9DF84210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Strings Are Immutable</a:t>
            </a:r>
          </a:p>
        </p:txBody>
      </p:sp>
      <p:sp>
        <p:nvSpPr>
          <p:cNvPr id="49155" name="Content Placeholder 2">
            <a:extLst>
              <a:ext uri="{FF2B5EF4-FFF2-40B4-BE49-F238E27FC236}">
                <a16:creationId xmlns:a16="http://schemas.microsoft.com/office/drawing/2014/main" id="{F288B7E4-9BB2-0CA5-105A-F389C48F2F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Strings are immutable</a:t>
            </a:r>
          </a:p>
          <a:p>
            <a:pPr lvl="1"/>
            <a:r>
              <a:rPr lang="en-US" altLang="en-US" dirty="0">
                <a:ea typeface="Arial" panose="020B0604020202020204" pitchFamily="34" charset="0"/>
              </a:rPr>
              <a:t>Once they are created, they cannot be changed</a:t>
            </a:r>
          </a:p>
          <a:p>
            <a:pPr lvl="2"/>
            <a:r>
              <a:rPr lang="en-US" altLang="en-US" dirty="0">
                <a:ea typeface="Arial" panose="020B0604020202020204" pitchFamily="34" charset="0"/>
              </a:rPr>
              <a:t>Concatenation doesn’t actually change the existing string, but rather creates a new string and assigns the new string to the previously used variable</a:t>
            </a:r>
          </a:p>
          <a:p>
            <a:pPr lvl="1"/>
            <a:r>
              <a:rPr lang="en-US" altLang="en-US" dirty="0">
                <a:ea typeface="Arial" panose="020B0604020202020204" pitchFamily="34" charset="0"/>
              </a:rPr>
              <a:t>Cannot use an expression of the form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dirty="0">
                <a:ea typeface="Arial" panose="020B0604020202020204" pitchFamily="34" charset="0"/>
              </a:rPr>
              <a:t>	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string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[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index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] = </a:t>
            </a:r>
            <a:r>
              <a:rPr lang="en-US" altLang="en-US" i="1" dirty="0" err="1">
                <a:latin typeface="Courier New" panose="02070309020205020404" pitchFamily="49" charset="0"/>
                <a:ea typeface="MS PGothic" panose="020B0600070205080204" pitchFamily="34" charset="-128"/>
              </a:rPr>
              <a:t>new_character</a:t>
            </a:r>
            <a:endParaRPr lang="en-US" altLang="en-US" i="1" dirty="0">
              <a:latin typeface="Courier New" panose="02070309020205020404" pitchFamily="49" charset="0"/>
              <a:ea typeface="MS PGothic" panose="020B0600070205080204" pitchFamily="34" charset="-128"/>
            </a:endParaRP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Statement of this type will raise an exception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>
            <a:extLst>
              <a:ext uri="{FF2B5EF4-FFF2-40B4-BE49-F238E27FC236}">
                <a16:creationId xmlns:a16="http://schemas.microsoft.com/office/drawing/2014/main" id="{FF1315FA-EAFD-BC81-F574-10C79F867F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Exercise 8A</a:t>
            </a:r>
          </a:p>
        </p:txBody>
      </p:sp>
      <p:sp>
        <p:nvSpPr>
          <p:cNvPr id="51203" name="Content Placeholder 2">
            <a:extLst>
              <a:ext uri="{FF2B5EF4-FFF2-40B4-BE49-F238E27FC236}">
                <a16:creationId xmlns:a16="http://schemas.microsoft.com/office/drawing/2014/main" id="{10CE89ED-20D1-3AC7-F238-4373B401ADF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Write a python program that prompts the user for 3 strings, concatenates them together and counts the number of occurrences of the letter ‘e’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>
            <a:extLst>
              <a:ext uri="{FF2B5EF4-FFF2-40B4-BE49-F238E27FC236}">
                <a16:creationId xmlns:a16="http://schemas.microsoft.com/office/drawing/2014/main" id="{37D694F6-973E-4A16-F8DD-2A40107D06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Splitting a String</a:t>
            </a:r>
          </a:p>
        </p:txBody>
      </p:sp>
      <p:sp>
        <p:nvSpPr>
          <p:cNvPr id="52227" name="Content Placeholder 2">
            <a:extLst>
              <a:ext uri="{FF2B5EF4-FFF2-40B4-BE49-F238E27FC236}">
                <a16:creationId xmlns:a16="http://schemas.microsoft.com/office/drawing/2014/main" id="{B06085FF-4D0F-EAC2-302E-3B436317175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>
                <a:latin typeface="Courier New" panose="02070309020205020404" pitchFamily="49" charset="0"/>
                <a:cs typeface="Courier New" panose="02070309020205020404" pitchFamily="49" charset="0"/>
              </a:rPr>
              <a:t>split</a:t>
            </a:r>
            <a:r>
              <a:rPr lang="en-US" altLang="en-US" u="sng"/>
              <a:t> method</a:t>
            </a:r>
            <a:r>
              <a:rPr lang="en-US" altLang="en-US"/>
              <a:t>: returns a list containing the words in the string</a:t>
            </a:r>
          </a:p>
          <a:p>
            <a:pPr lvl="1" eaLnBrk="1" hangingPunct="1"/>
            <a:r>
              <a:rPr lang="en-US" altLang="en-US">
                <a:ea typeface="Arial" panose="020B0604020202020204" pitchFamily="34" charset="0"/>
              </a:rPr>
              <a:t>By default, uses space as separator</a:t>
            </a:r>
          </a:p>
          <a:p>
            <a:pPr lvl="1" eaLnBrk="1" hangingPunct="1"/>
            <a:r>
              <a:rPr lang="en-US" altLang="en-US">
                <a:ea typeface="Arial" panose="020B0604020202020204" pitchFamily="34" charset="0"/>
              </a:rPr>
              <a:t>Can specify a different separator by passing it as an argument to the </a:t>
            </a:r>
            <a:r>
              <a:rPr lang="en-US" altLang="en-US">
                <a:latin typeface="Courier New" panose="02070309020205020404" pitchFamily="49" charset="0"/>
                <a:ea typeface="MS PGothic" panose="020B0600070205080204" pitchFamily="34" charset="-128"/>
              </a:rPr>
              <a:t>split</a:t>
            </a:r>
            <a:r>
              <a:rPr lang="en-US" altLang="en-US">
                <a:ea typeface="Arial" panose="020B0604020202020204" pitchFamily="34" charset="0"/>
              </a:rPr>
              <a:t> method</a:t>
            </a:r>
            <a:endParaRPr lang="he-IL" altLang="en-US">
              <a:ea typeface="Arial" panose="020B0604020202020204" pitchFamily="34" charset="0"/>
            </a:endParaRPr>
          </a:p>
          <a:p>
            <a:endParaRPr lang="en-US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>
            <a:extLst>
              <a:ext uri="{FF2B5EF4-FFF2-40B4-BE49-F238E27FC236}">
                <a16:creationId xmlns:a16="http://schemas.microsoft.com/office/drawing/2014/main" id="{FB8DD9F4-AEA0-A106-D350-B45C27359F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Exercise 8B</a:t>
            </a:r>
          </a:p>
        </p:txBody>
      </p:sp>
      <p:sp>
        <p:nvSpPr>
          <p:cNvPr id="53251" name="Content Placeholder 2">
            <a:extLst>
              <a:ext uri="{FF2B5EF4-FFF2-40B4-BE49-F238E27FC236}">
                <a16:creationId xmlns:a16="http://schemas.microsoft.com/office/drawing/2014/main" id="{091EEC9C-EBEE-EC38-663A-9A342B18949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Write a program that accepts a sentence and counts the number of words in a sentence.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1DF8E-8EB8-3733-3565-A2FA33C0B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185BC-58AC-2F19-FB21-97030E8F2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String</a:t>
            </a:r>
            <a:r>
              <a:rPr lang="en-US" dirty="0"/>
              <a:t>: sequence of characters that are used as data</a:t>
            </a:r>
          </a:p>
          <a:p>
            <a:pPr lvl="1"/>
            <a:r>
              <a:rPr lang="en-US" dirty="0"/>
              <a:t>Or more accurately: An array of characters</a:t>
            </a:r>
          </a:p>
          <a:p>
            <a:endParaRPr lang="en-US" dirty="0"/>
          </a:p>
          <a:p>
            <a:r>
              <a:rPr lang="en-US" dirty="0"/>
              <a:t>Strings are nothing more than arrays of characters</a:t>
            </a:r>
          </a:p>
          <a:p>
            <a:pPr lvl="1"/>
            <a:r>
              <a:rPr lang="en-US" dirty="0"/>
              <a:t>Some languages abstract this more</a:t>
            </a:r>
          </a:p>
          <a:p>
            <a:pPr lvl="2"/>
            <a:r>
              <a:rPr lang="en-US" dirty="0"/>
              <a:t>Python, Java</a:t>
            </a:r>
          </a:p>
          <a:p>
            <a:pPr lvl="1"/>
            <a:r>
              <a:rPr lang="en-US" dirty="0"/>
              <a:t>Some less</a:t>
            </a:r>
          </a:p>
          <a:p>
            <a:pPr lvl="2"/>
            <a:r>
              <a:rPr lang="en-US" dirty="0"/>
              <a:t>C++, C</a:t>
            </a:r>
          </a:p>
        </p:txBody>
      </p:sp>
    </p:spTree>
    <p:extLst>
      <p:ext uri="{BB962C8B-B14F-4D97-AF65-F5344CB8AC3E}">
        <p14:creationId xmlns:p14="http://schemas.microsoft.com/office/powerpoint/2010/main" val="29523017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>
            <a:extLst>
              <a:ext uri="{FF2B5EF4-FFF2-40B4-BE49-F238E27FC236}">
                <a16:creationId xmlns:a16="http://schemas.microsoft.com/office/drawing/2014/main" id="{19C37535-351A-D867-EED5-AE618F0B70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String Slicing</a:t>
            </a:r>
          </a:p>
        </p:txBody>
      </p:sp>
      <p:sp>
        <p:nvSpPr>
          <p:cNvPr id="54275" name="Content Placeholder 2">
            <a:extLst>
              <a:ext uri="{FF2B5EF4-FFF2-40B4-BE49-F238E27FC236}">
                <a16:creationId xmlns:a16="http://schemas.microsoft.com/office/drawing/2014/main" id="{BC6F8E9B-6025-F455-8F43-1B02D2240CC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 dirty="0">
                <a:cs typeface="Courier New" panose="02070309020205020404" pitchFamily="49" charset="0"/>
              </a:rPr>
              <a:t>Slice</a:t>
            </a:r>
            <a:r>
              <a:rPr lang="en-US" altLang="en-US" dirty="0">
                <a:cs typeface="Courier New" panose="02070309020205020404" pitchFamily="49" charset="0"/>
              </a:rPr>
              <a:t>: span of items taken from a sequence, known as </a:t>
            </a:r>
            <a:r>
              <a:rPr lang="en-US" altLang="en-US" i="1" dirty="0">
                <a:cs typeface="Courier New" panose="02070309020205020404" pitchFamily="49" charset="0"/>
              </a:rPr>
              <a:t>substring</a:t>
            </a:r>
          </a:p>
          <a:p>
            <a:pPr lvl="1" eaLnBrk="1" hangingPunct="1"/>
            <a:r>
              <a:rPr lang="en-US" altLang="en-US" dirty="0">
                <a:ea typeface="Arial" panose="020B0604020202020204" pitchFamily="34" charset="0"/>
              </a:rPr>
              <a:t>Slicing format: 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string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[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start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 : 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end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]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Expression will return a string containing a copy of the characters from 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start</a:t>
            </a:r>
            <a:r>
              <a:rPr lang="en-US" altLang="en-US" dirty="0">
                <a:ea typeface="MS PGothic" panose="020B0600070205080204" pitchFamily="34" charset="-128"/>
              </a:rPr>
              <a:t> up to, but not including, 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end</a:t>
            </a:r>
            <a:endParaRPr lang="en-US" altLang="en-US" i="1" dirty="0">
              <a:ea typeface="MS PGothic" panose="020B0600070205080204" pitchFamily="34" charset="-128"/>
            </a:endParaRP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If 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start</a:t>
            </a:r>
            <a:r>
              <a:rPr lang="en-US" altLang="en-US" dirty="0">
                <a:ea typeface="MS PGothic" panose="020B0600070205080204" pitchFamily="34" charset="-128"/>
              </a:rPr>
              <a:t> not specified, 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0</a:t>
            </a:r>
            <a:r>
              <a:rPr lang="en-US" altLang="en-US" dirty="0">
                <a:ea typeface="MS PGothic" panose="020B0600070205080204" pitchFamily="34" charset="-128"/>
              </a:rPr>
              <a:t> is used for start index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If 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end</a:t>
            </a:r>
            <a:r>
              <a:rPr lang="en-US" altLang="en-US" dirty="0">
                <a:ea typeface="MS PGothic" panose="020B0600070205080204" pitchFamily="34" charset="-128"/>
              </a:rPr>
              <a:t> not specified, </a:t>
            </a:r>
            <a:r>
              <a:rPr lang="en-US" altLang="en-US" dirty="0" err="1">
                <a:latin typeface="Courier New" panose="02070309020205020404" pitchFamily="49" charset="0"/>
                <a:ea typeface="MS PGothic" panose="020B0600070205080204" pitchFamily="34" charset="-128"/>
              </a:rPr>
              <a:t>len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(string)</a:t>
            </a:r>
            <a:r>
              <a:rPr lang="en-US" altLang="en-US" dirty="0">
                <a:ea typeface="MS PGothic" panose="020B0600070205080204" pitchFamily="34" charset="-128"/>
              </a:rPr>
              <a:t> is used for end index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Slicing expressions can include a step value and negative indexes relative to end of string</a:t>
            </a:r>
            <a:endParaRPr lang="he-IL" altLang="en-US" dirty="0">
              <a:latin typeface="Courier New" panose="02070309020205020404" pitchFamily="49" charset="0"/>
              <a:ea typeface="Arial" panose="020B0604020202020204" pitchFamily="34" charset="0"/>
              <a:cs typeface="Courier New" panose="02070309020205020404" pitchFamily="49" charset="0"/>
            </a:endParaRP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>
            <a:extLst>
              <a:ext uri="{FF2B5EF4-FFF2-40B4-BE49-F238E27FC236}">
                <a16:creationId xmlns:a16="http://schemas.microsoft.com/office/drawing/2014/main" id="{27CB1E07-A611-B1A1-0419-ED92253DB0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Testing, Searching, and Manipulating Strings</a:t>
            </a:r>
          </a:p>
        </p:txBody>
      </p:sp>
      <p:sp>
        <p:nvSpPr>
          <p:cNvPr id="55299" name="Content Placeholder 2">
            <a:extLst>
              <a:ext uri="{FF2B5EF4-FFF2-40B4-BE49-F238E27FC236}">
                <a16:creationId xmlns:a16="http://schemas.microsoft.com/office/drawing/2014/main" id="{1F325D2C-CA88-9601-725E-E5C5A5B49F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You can use the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altLang="en-US" dirty="0"/>
              <a:t> operator to determine whether one string is contained in another string</a:t>
            </a:r>
          </a:p>
          <a:p>
            <a:pPr lvl="1"/>
            <a:r>
              <a:rPr lang="en-US" altLang="en-US" dirty="0">
                <a:ea typeface="Arial" panose="020B0604020202020204" pitchFamily="34" charset="0"/>
              </a:rPr>
              <a:t>General format: 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string1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 in 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string2</a:t>
            </a:r>
          </a:p>
          <a:p>
            <a:pPr lvl="2"/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string1 </a:t>
            </a:r>
            <a:r>
              <a:rPr lang="en-US" altLang="en-US" dirty="0">
                <a:ea typeface="MS PGothic" panose="020B0600070205080204" pitchFamily="34" charset="-128"/>
              </a:rPr>
              <a:t>and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 string2 </a:t>
            </a:r>
            <a:r>
              <a:rPr lang="en-US" altLang="en-US" dirty="0">
                <a:ea typeface="MS PGothic" panose="020B0600070205080204" pitchFamily="34" charset="-128"/>
              </a:rPr>
              <a:t>can be string literals or variables referencing strings</a:t>
            </a:r>
          </a:p>
          <a:p>
            <a:r>
              <a:rPr lang="en-US" altLang="en-US" dirty="0">
                <a:cs typeface="Courier New" panose="02070309020205020404" pitchFamily="49" charset="0"/>
              </a:rPr>
              <a:t>Similarly you can use the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not in</a:t>
            </a:r>
            <a:r>
              <a:rPr lang="en-US" altLang="en-US" dirty="0">
                <a:cs typeface="Courier New" panose="02070309020205020404" pitchFamily="49" charset="0"/>
              </a:rPr>
              <a:t> operator to determine whether one string is not contained in another string</a:t>
            </a:r>
            <a:endParaRPr lang="he-IL" altLang="en-US" dirty="0">
              <a:cs typeface="Courier New" panose="02070309020205020404" pitchFamily="49" charset="0"/>
            </a:endParaRP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>
            <a:extLst>
              <a:ext uri="{FF2B5EF4-FFF2-40B4-BE49-F238E27FC236}">
                <a16:creationId xmlns:a16="http://schemas.microsoft.com/office/drawing/2014/main" id="{31B1427F-B1EB-95FB-896C-88E60CF0BE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String Methods</a:t>
            </a:r>
          </a:p>
        </p:txBody>
      </p:sp>
      <p:sp>
        <p:nvSpPr>
          <p:cNvPr id="56323" name="Content Placeholder 2">
            <a:extLst>
              <a:ext uri="{FF2B5EF4-FFF2-40B4-BE49-F238E27FC236}">
                <a16:creationId xmlns:a16="http://schemas.microsoft.com/office/drawing/2014/main" id="{CDE98488-DAC7-6DD1-8136-6D0FE939B6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cs typeface="Courier New" panose="02070309020205020404" pitchFamily="49" charset="0"/>
              </a:rPr>
              <a:t>Strings in Python have many types of methods, divided into different types of operations</a:t>
            </a:r>
          </a:p>
          <a:p>
            <a:pPr lvl="1" eaLnBrk="1" hangingPunct="1"/>
            <a:r>
              <a:rPr lang="en-US" altLang="en-US" dirty="0">
                <a:ea typeface="MS PGothic" panose="020B0600070205080204" pitchFamily="34" charset="-128"/>
              </a:rPr>
              <a:t>General format: 							</a:t>
            </a:r>
            <a:r>
              <a:rPr lang="en-US" altLang="en-US" i="1" dirty="0" err="1">
                <a:latin typeface="Courier New" panose="02070309020205020404" pitchFamily="49" charset="0"/>
                <a:ea typeface="MS PGothic" panose="020B0600070205080204" pitchFamily="34" charset="-128"/>
              </a:rPr>
              <a:t>mystring</a:t>
            </a:r>
            <a:r>
              <a:rPr lang="en-US" altLang="en-US" dirty="0" err="1">
                <a:latin typeface="Courier New" panose="02070309020205020404" pitchFamily="49" charset="0"/>
                <a:ea typeface="MS PGothic" panose="020B0600070205080204" pitchFamily="34" charset="-128"/>
              </a:rPr>
              <a:t>.</a:t>
            </a:r>
            <a:r>
              <a:rPr lang="en-US" altLang="en-US" i="1" dirty="0" err="1">
                <a:latin typeface="Courier New" panose="02070309020205020404" pitchFamily="49" charset="0"/>
                <a:ea typeface="MS PGothic" panose="020B0600070205080204" pitchFamily="34" charset="-128"/>
              </a:rPr>
              <a:t>method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(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arguments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)</a:t>
            </a:r>
            <a:endParaRPr lang="en-US" altLang="en-US" dirty="0">
              <a:ea typeface="MS PGothic" panose="020B0600070205080204" pitchFamily="34" charset="-128"/>
            </a:endParaRPr>
          </a:p>
          <a:p>
            <a:pPr eaLnBrk="1" hangingPunct="1"/>
            <a:r>
              <a:rPr lang="en-US" altLang="en-US" dirty="0">
                <a:cs typeface="Courier New" panose="02070309020205020404" pitchFamily="49" charset="0"/>
              </a:rPr>
              <a:t>Some methods test a string for specific characteristics</a:t>
            </a:r>
          </a:p>
          <a:p>
            <a:pPr lvl="1" eaLnBrk="1" hangingPunct="1"/>
            <a:r>
              <a:rPr lang="en-US" altLang="en-US" dirty="0">
                <a:ea typeface="MS PGothic" panose="020B0600070205080204" pitchFamily="34" charset="-128"/>
              </a:rPr>
              <a:t>Generally Boolean methods, that return 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True</a:t>
            </a:r>
            <a:r>
              <a:rPr lang="en-US" altLang="en-US" dirty="0">
                <a:ea typeface="MS PGothic" panose="020B0600070205080204" pitchFamily="34" charset="-128"/>
              </a:rPr>
              <a:t> if a condition exists, and 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False</a:t>
            </a:r>
            <a:r>
              <a:rPr lang="en-US" altLang="en-US" dirty="0">
                <a:ea typeface="MS PGothic" panose="020B0600070205080204" pitchFamily="34" charset="-128"/>
              </a:rPr>
              <a:t> otherwise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>
            <a:extLst>
              <a:ext uri="{FF2B5EF4-FFF2-40B4-BE49-F238E27FC236}">
                <a16:creationId xmlns:a16="http://schemas.microsoft.com/office/drawing/2014/main" id="{4464D393-723E-844F-8FF3-78E947CE01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String Methods (cont’d.)</a:t>
            </a:r>
          </a:p>
        </p:txBody>
      </p:sp>
      <p:sp>
        <p:nvSpPr>
          <p:cNvPr id="60419" name="Content Placeholder 2">
            <a:extLst>
              <a:ext uri="{FF2B5EF4-FFF2-40B4-BE49-F238E27FC236}">
                <a16:creationId xmlns:a16="http://schemas.microsoft.com/office/drawing/2014/main" id="{F0D9966F-25E3-7A85-24EA-BEDACD72EE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cs typeface="Courier New" panose="02070309020205020404" pitchFamily="49" charset="0"/>
              </a:rPr>
              <a:t>Programs commonly need to search for substrings</a:t>
            </a:r>
          </a:p>
          <a:p>
            <a:pPr eaLnBrk="1" hangingPunct="1"/>
            <a:r>
              <a:rPr lang="en-US" altLang="en-US" dirty="0">
                <a:cs typeface="Courier New" panose="02070309020205020404" pitchFamily="49" charset="0"/>
              </a:rPr>
              <a:t>Several methods to accomplish this:</a:t>
            </a:r>
          </a:p>
          <a:p>
            <a:pPr lvl="1" eaLnBrk="1" hangingPunct="1"/>
            <a:r>
              <a:rPr lang="en-US" altLang="en-US" u="sng" dirty="0" err="1">
                <a:latin typeface="Courier New" panose="02070309020205020404" pitchFamily="49" charset="0"/>
                <a:ea typeface="MS PGothic" panose="020B0600070205080204" pitchFamily="34" charset="-128"/>
              </a:rPr>
              <a:t>endswith</a:t>
            </a:r>
            <a:r>
              <a:rPr lang="en-US" altLang="en-US" u="sng" dirty="0">
                <a:latin typeface="Courier New" panose="02070309020205020404" pitchFamily="49" charset="0"/>
                <a:ea typeface="MS PGothic" panose="020B0600070205080204" pitchFamily="34" charset="-128"/>
              </a:rPr>
              <a:t>(</a:t>
            </a:r>
            <a:r>
              <a:rPr lang="en-US" altLang="en-US" i="1" u="sng" dirty="0">
                <a:latin typeface="Courier New" panose="02070309020205020404" pitchFamily="49" charset="0"/>
                <a:ea typeface="MS PGothic" panose="020B0600070205080204" pitchFamily="34" charset="-128"/>
              </a:rPr>
              <a:t>substring</a:t>
            </a:r>
            <a:r>
              <a:rPr lang="en-US" altLang="en-US" u="sng" dirty="0">
                <a:latin typeface="Courier New" panose="02070309020205020404" pitchFamily="49" charset="0"/>
                <a:ea typeface="MS PGothic" panose="020B0600070205080204" pitchFamily="34" charset="-128"/>
              </a:rPr>
              <a:t>)</a:t>
            </a:r>
            <a:r>
              <a:rPr lang="en-US" altLang="en-US" dirty="0">
                <a:ea typeface="MS PGothic" panose="020B0600070205080204" pitchFamily="34" charset="-128"/>
              </a:rPr>
              <a:t>: checks if the string ends with 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substring</a:t>
            </a:r>
            <a:endParaRPr lang="en-US" altLang="en-US" dirty="0">
              <a:ea typeface="MS PGothic" panose="020B0600070205080204" pitchFamily="34" charset="-128"/>
            </a:endParaRPr>
          </a:p>
          <a:p>
            <a:pPr lvl="2" eaLnBrk="1" hangingPunct="1"/>
            <a:r>
              <a:rPr lang="en-US" altLang="en-US" dirty="0">
                <a:ea typeface="MS PGothic" panose="020B0600070205080204" pitchFamily="34" charset="-128"/>
              </a:rPr>
              <a:t>Returns 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True</a:t>
            </a:r>
            <a:r>
              <a:rPr lang="en-US" altLang="en-US" dirty="0">
                <a:ea typeface="MS PGothic" panose="020B0600070205080204" pitchFamily="34" charset="-128"/>
              </a:rPr>
              <a:t> or 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False</a:t>
            </a:r>
          </a:p>
          <a:p>
            <a:pPr lvl="1" eaLnBrk="1" hangingPunct="1"/>
            <a:r>
              <a:rPr lang="en-US" altLang="en-US" u="sng" dirty="0" err="1">
                <a:latin typeface="Courier New" panose="02070309020205020404" pitchFamily="49" charset="0"/>
                <a:ea typeface="MS PGothic" panose="020B0600070205080204" pitchFamily="34" charset="-128"/>
              </a:rPr>
              <a:t>startswith</a:t>
            </a:r>
            <a:r>
              <a:rPr lang="en-US" altLang="en-US" u="sng" dirty="0">
                <a:latin typeface="Courier New" panose="02070309020205020404" pitchFamily="49" charset="0"/>
                <a:ea typeface="MS PGothic" panose="020B0600070205080204" pitchFamily="34" charset="-128"/>
              </a:rPr>
              <a:t>(</a:t>
            </a:r>
            <a:r>
              <a:rPr lang="en-US" altLang="en-US" i="1" u="sng" dirty="0">
                <a:latin typeface="Courier New" panose="02070309020205020404" pitchFamily="49" charset="0"/>
                <a:ea typeface="MS PGothic" panose="020B0600070205080204" pitchFamily="34" charset="-128"/>
              </a:rPr>
              <a:t>substring</a:t>
            </a:r>
            <a:r>
              <a:rPr lang="en-US" altLang="en-US" u="sng" dirty="0">
                <a:latin typeface="Courier New" panose="02070309020205020404" pitchFamily="49" charset="0"/>
                <a:ea typeface="MS PGothic" panose="020B0600070205080204" pitchFamily="34" charset="-128"/>
              </a:rPr>
              <a:t>)</a:t>
            </a:r>
            <a:r>
              <a:rPr lang="en-US" altLang="en-US" dirty="0">
                <a:ea typeface="MS PGothic" panose="020B0600070205080204" pitchFamily="34" charset="-128"/>
              </a:rPr>
              <a:t>: checks if the string starts with 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substring</a:t>
            </a:r>
          </a:p>
          <a:p>
            <a:pPr lvl="2" eaLnBrk="1" hangingPunct="1"/>
            <a:r>
              <a:rPr lang="en-US" altLang="en-US" dirty="0">
                <a:ea typeface="MS PGothic" panose="020B0600070205080204" pitchFamily="34" charset="-128"/>
              </a:rPr>
              <a:t>Returns 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True</a:t>
            </a:r>
            <a:r>
              <a:rPr lang="en-US" altLang="en-US" dirty="0">
                <a:ea typeface="MS PGothic" panose="020B0600070205080204" pitchFamily="34" charset="-128"/>
              </a:rPr>
              <a:t> or 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False</a:t>
            </a:r>
            <a:endParaRPr lang="en-US" altLang="en-US" dirty="0">
              <a:ea typeface="MS PGothic" panose="020B0600070205080204" pitchFamily="34" charset="-128"/>
            </a:endParaRP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>
            <a:extLst>
              <a:ext uri="{FF2B5EF4-FFF2-40B4-BE49-F238E27FC236}">
                <a16:creationId xmlns:a16="http://schemas.microsoft.com/office/drawing/2014/main" id="{A29AED29-B79B-DB65-F0C2-2BC7680608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String Methods (cont’d.)</a:t>
            </a:r>
          </a:p>
        </p:txBody>
      </p:sp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id="{B3B54E2E-9CA7-8555-8CFA-4BF8FFCC343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cs typeface="Courier New" panose="02070309020205020404" pitchFamily="49" charset="0"/>
              </a:rPr>
              <a:t>Several methods to accomplish this (cont’d):</a:t>
            </a:r>
          </a:p>
          <a:p>
            <a:pPr lvl="1" eaLnBrk="1" hangingPunct="1"/>
            <a:r>
              <a:rPr lang="en-US" altLang="en-US" u="sng" dirty="0">
                <a:latin typeface="Courier New" panose="02070309020205020404" pitchFamily="49" charset="0"/>
                <a:ea typeface="MS PGothic" panose="020B0600070205080204" pitchFamily="34" charset="-128"/>
              </a:rPr>
              <a:t>find(</a:t>
            </a:r>
            <a:r>
              <a:rPr lang="en-US" altLang="en-US" i="1" u="sng" dirty="0">
                <a:latin typeface="Courier New" panose="02070309020205020404" pitchFamily="49" charset="0"/>
                <a:ea typeface="MS PGothic" panose="020B0600070205080204" pitchFamily="34" charset="-128"/>
              </a:rPr>
              <a:t>substring</a:t>
            </a:r>
            <a:r>
              <a:rPr lang="en-US" altLang="en-US" u="sng" dirty="0">
                <a:latin typeface="Courier New" panose="02070309020205020404" pitchFamily="49" charset="0"/>
                <a:ea typeface="MS PGothic" panose="020B0600070205080204" pitchFamily="34" charset="-128"/>
              </a:rPr>
              <a:t>)</a:t>
            </a:r>
            <a:r>
              <a:rPr lang="en-US" altLang="en-US" dirty="0">
                <a:ea typeface="MS PGothic" panose="020B0600070205080204" pitchFamily="34" charset="-128"/>
              </a:rPr>
              <a:t>: searches for 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substring</a:t>
            </a:r>
            <a:r>
              <a:rPr lang="en-US" altLang="en-US" dirty="0">
                <a:ea typeface="MS PGothic" panose="020B0600070205080204" pitchFamily="34" charset="-128"/>
              </a:rPr>
              <a:t>  within the string</a:t>
            </a:r>
          </a:p>
          <a:p>
            <a:pPr lvl="2" eaLnBrk="1" hangingPunct="1"/>
            <a:r>
              <a:rPr lang="en-US" altLang="en-US" dirty="0">
                <a:ea typeface="MS PGothic" panose="020B0600070205080204" pitchFamily="34" charset="-128"/>
              </a:rPr>
              <a:t>Returns lowest index of the substring, or if the substring is not contained in the string, returns -1</a:t>
            </a:r>
          </a:p>
          <a:p>
            <a:pPr lvl="1" eaLnBrk="1" hangingPunct="1"/>
            <a:r>
              <a:rPr lang="en-US" altLang="en-US" u="sng" dirty="0">
                <a:latin typeface="Courier New" panose="02070309020205020404" pitchFamily="49" charset="0"/>
                <a:ea typeface="MS PGothic" panose="020B0600070205080204" pitchFamily="34" charset="-128"/>
              </a:rPr>
              <a:t>replace(</a:t>
            </a:r>
            <a:r>
              <a:rPr lang="en-US" altLang="en-US" i="1" u="sng" dirty="0">
                <a:latin typeface="Courier New" panose="02070309020205020404" pitchFamily="49" charset="0"/>
                <a:ea typeface="MS PGothic" panose="020B0600070205080204" pitchFamily="34" charset="-128"/>
              </a:rPr>
              <a:t>substring</a:t>
            </a:r>
            <a:r>
              <a:rPr lang="en-US" altLang="en-US" u="sng" dirty="0">
                <a:latin typeface="Courier New" panose="02070309020205020404" pitchFamily="49" charset="0"/>
                <a:ea typeface="MS PGothic" panose="020B0600070205080204" pitchFamily="34" charset="-128"/>
              </a:rPr>
              <a:t>, </a:t>
            </a:r>
            <a:r>
              <a:rPr lang="en-US" altLang="en-US" i="1" u="sng" dirty="0" err="1">
                <a:latin typeface="Courier New" panose="02070309020205020404" pitchFamily="49" charset="0"/>
                <a:ea typeface="MS PGothic" panose="020B0600070205080204" pitchFamily="34" charset="-128"/>
              </a:rPr>
              <a:t>new_string</a:t>
            </a:r>
            <a:r>
              <a:rPr lang="en-US" altLang="en-US" u="sng" dirty="0">
                <a:latin typeface="Courier New" panose="02070309020205020404" pitchFamily="49" charset="0"/>
                <a:ea typeface="MS PGothic" panose="020B0600070205080204" pitchFamily="34" charset="-128"/>
              </a:rPr>
              <a:t>)</a:t>
            </a:r>
            <a:r>
              <a:rPr lang="en-US" altLang="en-US" dirty="0">
                <a:ea typeface="MS PGothic" panose="020B0600070205080204" pitchFamily="34" charset="-128"/>
              </a:rPr>
              <a:t>: </a:t>
            </a:r>
          </a:p>
          <a:p>
            <a:pPr lvl="2" eaLnBrk="1" hangingPunct="1"/>
            <a:r>
              <a:rPr lang="en-US" altLang="en-US" dirty="0">
                <a:ea typeface="MS PGothic" panose="020B0600070205080204" pitchFamily="34" charset="-128"/>
              </a:rPr>
              <a:t>Returns a copy of the string where every occurrence of 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substring</a:t>
            </a:r>
            <a:r>
              <a:rPr lang="en-US" altLang="en-US" dirty="0">
                <a:ea typeface="MS PGothic" panose="020B0600070205080204" pitchFamily="34" charset="-128"/>
              </a:rPr>
              <a:t> is replaced with </a:t>
            </a:r>
            <a:r>
              <a:rPr lang="en-US" altLang="en-US" i="1" dirty="0" err="1">
                <a:latin typeface="Courier New" panose="02070309020205020404" pitchFamily="49" charset="0"/>
                <a:ea typeface="MS PGothic" panose="020B0600070205080204" pitchFamily="34" charset="-128"/>
              </a:rPr>
              <a:t>new_string</a:t>
            </a:r>
            <a:endParaRPr lang="en-US" altLang="en-US" i="1" dirty="0">
              <a:latin typeface="Courier New" panose="02070309020205020404" pitchFamily="49" charset="0"/>
              <a:ea typeface="MS PGothic" panose="020B0600070205080204" pitchFamily="34" charset="-128"/>
            </a:endParaRP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>
            <a:extLst>
              <a:ext uri="{FF2B5EF4-FFF2-40B4-BE49-F238E27FC236}">
                <a16:creationId xmlns:a16="http://schemas.microsoft.com/office/drawing/2014/main" id="{A29AED29-B79B-DB65-F0C2-2BC7680608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Exercise 8C</a:t>
            </a:r>
          </a:p>
        </p:txBody>
      </p:sp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id="{B3B54E2E-9CA7-8555-8CFA-4BF8FFCC343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Write a program to verify a URL</a:t>
            </a:r>
          </a:p>
          <a:p>
            <a:r>
              <a:rPr lang="en-US" altLang="en-US" dirty="0"/>
              <a:t>A URL must:</a:t>
            </a:r>
          </a:p>
          <a:p>
            <a:pPr lvl="1"/>
            <a:r>
              <a:rPr lang="en-US" altLang="en-US" dirty="0"/>
              <a:t>Start with a protocol  (http or https)</a:t>
            </a:r>
          </a:p>
          <a:p>
            <a:pPr lvl="1"/>
            <a:r>
              <a:rPr lang="en-US" altLang="en-US" dirty="0"/>
              <a:t>Contain ‘://’ after the protocol</a:t>
            </a:r>
          </a:p>
          <a:p>
            <a:pPr lvl="1"/>
            <a:r>
              <a:rPr lang="en-US" altLang="en-US" b="1" u="sng" dirty="0"/>
              <a:t>May</a:t>
            </a:r>
            <a:r>
              <a:rPr lang="en-US" altLang="en-US" dirty="0"/>
              <a:t> contain ‘www.’ before the domain</a:t>
            </a:r>
            <a:endParaRPr lang="en-US" altLang="en-US" b="1" u="sng" dirty="0"/>
          </a:p>
          <a:p>
            <a:pPr lvl="1"/>
            <a:r>
              <a:rPr lang="en-US" altLang="en-US" dirty="0"/>
              <a:t>Contain a domain</a:t>
            </a:r>
          </a:p>
          <a:p>
            <a:pPr lvl="1"/>
            <a:r>
              <a:rPr lang="en-US" altLang="en-US" dirty="0"/>
              <a:t>End with any of the following domain extensions:</a:t>
            </a:r>
          </a:p>
          <a:p>
            <a:pPr lvl="2"/>
            <a:r>
              <a:rPr lang="en-US" altLang="en-US" dirty="0"/>
              <a:t>.com, .org, .</a:t>
            </a:r>
            <a:r>
              <a:rPr lang="en-US" altLang="en-US" dirty="0" err="1"/>
              <a:t>edu</a:t>
            </a:r>
            <a:r>
              <a:rPr lang="en-US" altLang="en-US" dirty="0"/>
              <a:t>, .de, </a:t>
            </a:r>
            <a:r>
              <a:rPr lang="en-US" altLang="en-US" dirty="0" err="1"/>
              <a:t>.net</a:t>
            </a:r>
            <a:r>
              <a:rPr lang="en-US" altLang="en-US" dirty="0"/>
              <a:t>, .</a:t>
            </a:r>
            <a:r>
              <a:rPr lang="en-US" altLang="en-US" dirty="0" err="1"/>
              <a:t>cn</a:t>
            </a:r>
            <a:r>
              <a:rPr lang="en-US" altLang="en-US" dirty="0"/>
              <a:t>, .</a:t>
            </a:r>
            <a:r>
              <a:rPr lang="en-US" altLang="en-US" dirty="0" err="1"/>
              <a:t>uk</a:t>
            </a:r>
            <a:r>
              <a:rPr lang="en-US" altLang="en-US" dirty="0"/>
              <a:t>, .info, .</a:t>
            </a:r>
            <a:r>
              <a:rPr lang="en-US" altLang="en-US" dirty="0" err="1"/>
              <a:t>nl</a:t>
            </a:r>
            <a:r>
              <a:rPr lang="en-US" altLang="en-US" dirty="0"/>
              <a:t>, .</a:t>
            </a:r>
            <a:r>
              <a:rPr lang="en-US" altLang="en-US" dirty="0" err="1"/>
              <a:t>eu</a:t>
            </a:r>
            <a:r>
              <a:rPr lang="en-US" altLang="en-US" dirty="0"/>
              <a:t>, .</a:t>
            </a:r>
            <a:r>
              <a:rPr lang="en-US" altLang="en-US" dirty="0" err="1"/>
              <a:t>ru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700369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9FF1D-07A5-5E51-70D1-79731B00F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01AC0-1BAE-B133-92AB-E5E412958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https://www.google.com/</a:t>
            </a:r>
          </a:p>
          <a:p>
            <a:endParaRPr lang="en-US" sz="3200" dirty="0"/>
          </a:p>
          <a:p>
            <a:r>
              <a:rPr lang="en-US" sz="3200" dirty="0"/>
              <a:t>https://ccse.kennesaw.edu/fye/slide_listing.php</a:t>
            </a:r>
          </a:p>
          <a:p>
            <a:endParaRPr lang="en-US" sz="3200" dirty="0"/>
          </a:p>
          <a:p>
            <a:r>
              <a:rPr lang="en-US" sz="3200" dirty="0"/>
              <a:t>http</a:t>
            </a:r>
            <a:r>
              <a:rPr lang="en-US" sz="3200"/>
              <a:t>://kennesaw.view.usg.</a:t>
            </a:r>
            <a:r>
              <a:rPr lang="en-US" sz="3200" dirty="0"/>
              <a:t>edu/d2l/home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7925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4DFB1-F4EF-C7AF-EF7D-59B7646DB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432"/>
            <a:ext cx="7772400" cy="925512"/>
          </a:xfrm>
        </p:spPr>
        <p:txBody>
          <a:bodyPr/>
          <a:lstStyle/>
          <a:p>
            <a:r>
              <a:rPr lang="en-US" dirty="0"/>
              <a:t>Python Has Helpers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DACDF-5760-7544-2D46-0B733D590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en-US" sz="1050" dirty="0"/>
              <a:t>capitalize(): Converts the first character to upper case</a:t>
            </a:r>
          </a:p>
          <a:p>
            <a:r>
              <a:rPr lang="en-US" sz="1050" dirty="0" err="1"/>
              <a:t>casefold</a:t>
            </a:r>
            <a:r>
              <a:rPr lang="en-US" sz="1050" dirty="0"/>
              <a:t>(): Converts string into lower case</a:t>
            </a:r>
          </a:p>
          <a:p>
            <a:r>
              <a:rPr lang="en-US" sz="1050" dirty="0"/>
              <a:t>center(): Returns a centered string</a:t>
            </a:r>
          </a:p>
          <a:p>
            <a:r>
              <a:rPr lang="en-US" sz="1050" dirty="0"/>
              <a:t>count(): Returns the number of times a specified value occurs in a string</a:t>
            </a:r>
          </a:p>
          <a:p>
            <a:r>
              <a:rPr lang="en-US" sz="1050" dirty="0"/>
              <a:t>encode(): Returns an encoded version of the string</a:t>
            </a:r>
          </a:p>
          <a:p>
            <a:r>
              <a:rPr lang="en-US" sz="1050" dirty="0" err="1"/>
              <a:t>endswith</a:t>
            </a:r>
            <a:r>
              <a:rPr lang="en-US" sz="1050" dirty="0"/>
              <a:t>(): Returns true if the string ends with the specified value</a:t>
            </a:r>
          </a:p>
          <a:p>
            <a:r>
              <a:rPr lang="en-US" sz="1050" dirty="0" err="1"/>
              <a:t>expandtabs</a:t>
            </a:r>
            <a:r>
              <a:rPr lang="en-US" sz="1050" dirty="0"/>
              <a:t>(): Sets the tab size of the string</a:t>
            </a:r>
          </a:p>
          <a:p>
            <a:r>
              <a:rPr lang="en-US" sz="1050" dirty="0"/>
              <a:t>find(): Searches the string for a specified value and returns the position of where it was found</a:t>
            </a:r>
          </a:p>
          <a:p>
            <a:r>
              <a:rPr lang="en-US" sz="1050" dirty="0"/>
              <a:t>format(): Formats specified values in a string</a:t>
            </a:r>
          </a:p>
          <a:p>
            <a:r>
              <a:rPr lang="en-US" sz="1050" dirty="0" err="1"/>
              <a:t>format_map</a:t>
            </a:r>
            <a:r>
              <a:rPr lang="en-US" sz="1050" dirty="0"/>
              <a:t>(): Formats specified values in a string</a:t>
            </a:r>
          </a:p>
          <a:p>
            <a:r>
              <a:rPr lang="en-US" sz="1050" dirty="0"/>
              <a:t>index(): Searches the string for a specified value and returns the position of where it was found</a:t>
            </a:r>
          </a:p>
          <a:p>
            <a:r>
              <a:rPr lang="en-US" sz="1050" dirty="0" err="1"/>
              <a:t>isalnum</a:t>
            </a:r>
            <a:r>
              <a:rPr lang="en-US" sz="1050" dirty="0"/>
              <a:t>(): Returns True if all characters in the string are alphanumeric</a:t>
            </a:r>
          </a:p>
          <a:p>
            <a:r>
              <a:rPr lang="en-US" sz="1050" dirty="0" err="1"/>
              <a:t>isalpha</a:t>
            </a:r>
            <a:r>
              <a:rPr lang="en-US" sz="1050" dirty="0"/>
              <a:t>(): Returns True if all characters in the string are in the alphabet</a:t>
            </a:r>
          </a:p>
          <a:p>
            <a:r>
              <a:rPr lang="en-US" sz="1050" dirty="0" err="1"/>
              <a:t>isascii</a:t>
            </a:r>
            <a:r>
              <a:rPr lang="en-US" sz="1050" dirty="0"/>
              <a:t>(): Returns True if all characters in the string are ascii characters</a:t>
            </a:r>
          </a:p>
          <a:p>
            <a:r>
              <a:rPr lang="en-US" sz="1050" dirty="0" err="1"/>
              <a:t>isdecimal</a:t>
            </a:r>
            <a:r>
              <a:rPr lang="en-US" sz="1050" dirty="0"/>
              <a:t>(): Returns True if all characters in the string are decimals</a:t>
            </a:r>
          </a:p>
          <a:p>
            <a:r>
              <a:rPr lang="en-US" sz="1050" dirty="0" err="1"/>
              <a:t>isdigit</a:t>
            </a:r>
            <a:r>
              <a:rPr lang="en-US" sz="1050" dirty="0"/>
              <a:t>(): Returns True if all characters in the string are digits</a:t>
            </a:r>
          </a:p>
          <a:p>
            <a:r>
              <a:rPr lang="en-US" sz="1050" dirty="0" err="1"/>
              <a:t>isidentifier</a:t>
            </a:r>
            <a:r>
              <a:rPr lang="en-US" sz="1050" dirty="0"/>
              <a:t>(): Returns True if the string is an identifier</a:t>
            </a:r>
          </a:p>
          <a:p>
            <a:r>
              <a:rPr lang="en-US" sz="1050" dirty="0" err="1"/>
              <a:t>islower</a:t>
            </a:r>
            <a:r>
              <a:rPr lang="en-US" sz="1050" dirty="0"/>
              <a:t>(): Returns True if all characters in the string are lower case</a:t>
            </a:r>
          </a:p>
          <a:p>
            <a:r>
              <a:rPr lang="en-US" sz="1050" dirty="0" err="1"/>
              <a:t>isnumeric</a:t>
            </a:r>
            <a:r>
              <a:rPr lang="en-US" sz="1050" dirty="0"/>
              <a:t>(): Returns True if all characters in the string are numeric</a:t>
            </a:r>
          </a:p>
          <a:p>
            <a:r>
              <a:rPr lang="en-US" sz="1050" dirty="0" err="1"/>
              <a:t>isprintable</a:t>
            </a:r>
            <a:r>
              <a:rPr lang="en-US" sz="1050" dirty="0"/>
              <a:t>(): Returns True if all characters in the string are printable</a:t>
            </a:r>
          </a:p>
          <a:p>
            <a:r>
              <a:rPr lang="en-US" sz="1050" dirty="0" err="1"/>
              <a:t>isspace</a:t>
            </a:r>
            <a:r>
              <a:rPr lang="en-US" sz="1050" dirty="0"/>
              <a:t>(): Returns True if all characters in the string are whitespaces</a:t>
            </a:r>
          </a:p>
          <a:p>
            <a:r>
              <a:rPr lang="en-US" sz="1050" dirty="0" err="1"/>
              <a:t>istitle</a:t>
            </a:r>
            <a:r>
              <a:rPr lang="en-US" sz="1050" dirty="0"/>
              <a:t>(): Returns True if the string follows the rules of a title</a:t>
            </a:r>
          </a:p>
          <a:p>
            <a:r>
              <a:rPr lang="en-US" sz="1050" dirty="0" err="1"/>
              <a:t>isupper</a:t>
            </a:r>
            <a:r>
              <a:rPr lang="en-US" sz="1050" dirty="0"/>
              <a:t>(): Returns True if all characters in the string are upper case</a:t>
            </a:r>
          </a:p>
          <a:p>
            <a:r>
              <a:rPr lang="en-US" sz="1050" dirty="0"/>
              <a:t>join(): Converts the elements of an </a:t>
            </a:r>
            <a:r>
              <a:rPr lang="en-US" sz="1050" dirty="0" err="1"/>
              <a:t>iterable</a:t>
            </a:r>
            <a:r>
              <a:rPr lang="en-US" sz="1050" dirty="0"/>
              <a:t> into a string</a:t>
            </a:r>
          </a:p>
          <a:p>
            <a:r>
              <a:rPr lang="en-US" sz="1050" dirty="0" err="1"/>
              <a:t>ljust</a:t>
            </a:r>
            <a:r>
              <a:rPr lang="en-US" sz="1050" dirty="0"/>
              <a:t>(): Returns a left justified version of the string</a:t>
            </a:r>
          </a:p>
          <a:p>
            <a:r>
              <a:rPr lang="en-US" sz="1050" dirty="0"/>
              <a:t>lower(): Converts a string into lower case</a:t>
            </a:r>
          </a:p>
          <a:p>
            <a:r>
              <a:rPr lang="en-US" sz="1050" dirty="0" err="1"/>
              <a:t>lstrip</a:t>
            </a:r>
            <a:r>
              <a:rPr lang="en-US" sz="1050" dirty="0"/>
              <a:t>(): Returns a left trim version of the string</a:t>
            </a:r>
          </a:p>
          <a:p>
            <a:r>
              <a:rPr lang="en-US" sz="1050" dirty="0" err="1"/>
              <a:t>maketrans</a:t>
            </a:r>
            <a:r>
              <a:rPr lang="en-US" sz="1050" dirty="0"/>
              <a:t>(): Returns a translation table to be used in translations</a:t>
            </a:r>
          </a:p>
          <a:p>
            <a:r>
              <a:rPr lang="en-US" sz="1050" dirty="0"/>
              <a:t>partition(): Returns a tuple where the string is parted into three parts</a:t>
            </a:r>
          </a:p>
          <a:p>
            <a:r>
              <a:rPr lang="en-US" sz="1050" dirty="0"/>
              <a:t>replace(): Returns a string where a specified value is replaced with a specified value</a:t>
            </a:r>
          </a:p>
          <a:p>
            <a:r>
              <a:rPr lang="en-US" sz="1050" dirty="0" err="1"/>
              <a:t>rfind</a:t>
            </a:r>
            <a:r>
              <a:rPr lang="en-US" sz="1050" dirty="0"/>
              <a:t>(): Searches the string for a specified value and returns the last position of where it was found</a:t>
            </a:r>
          </a:p>
          <a:p>
            <a:r>
              <a:rPr lang="en-US" sz="1050" dirty="0" err="1"/>
              <a:t>rindex</a:t>
            </a:r>
            <a:r>
              <a:rPr lang="en-US" sz="1050" dirty="0"/>
              <a:t>(): Searches the string for a specified value and returns the last position of where it was found</a:t>
            </a:r>
          </a:p>
          <a:p>
            <a:r>
              <a:rPr lang="en-US" sz="1050" dirty="0" err="1"/>
              <a:t>rjust</a:t>
            </a:r>
            <a:r>
              <a:rPr lang="en-US" sz="1050" dirty="0"/>
              <a:t>(): Returns a right justified version of the string</a:t>
            </a:r>
          </a:p>
          <a:p>
            <a:r>
              <a:rPr lang="en-US" sz="1050" dirty="0" err="1"/>
              <a:t>rpartition</a:t>
            </a:r>
            <a:r>
              <a:rPr lang="en-US" sz="1050" dirty="0"/>
              <a:t>(): Returns a tuple where the string is parted into three parts</a:t>
            </a:r>
          </a:p>
          <a:p>
            <a:r>
              <a:rPr lang="en-US" sz="1050" dirty="0" err="1"/>
              <a:t>rsplit</a:t>
            </a:r>
            <a:r>
              <a:rPr lang="en-US" sz="1050" dirty="0"/>
              <a:t>(): Splits the string at the specified separator, and returns a list</a:t>
            </a:r>
          </a:p>
          <a:p>
            <a:r>
              <a:rPr lang="en-US" sz="1050" dirty="0" err="1"/>
              <a:t>rstrip</a:t>
            </a:r>
            <a:r>
              <a:rPr lang="en-US" sz="1050" dirty="0"/>
              <a:t>(): Returns a right trim version of the string</a:t>
            </a:r>
          </a:p>
          <a:p>
            <a:r>
              <a:rPr lang="en-US" sz="1050" dirty="0"/>
              <a:t>split(): Splits the string at the specified separator, and returns a list</a:t>
            </a:r>
          </a:p>
          <a:p>
            <a:r>
              <a:rPr lang="en-US" sz="1050" dirty="0" err="1"/>
              <a:t>splitlines</a:t>
            </a:r>
            <a:r>
              <a:rPr lang="en-US" sz="1050" dirty="0"/>
              <a:t>(): Splits the string at line breaks and returns a list</a:t>
            </a:r>
          </a:p>
          <a:p>
            <a:r>
              <a:rPr lang="en-US" sz="1050" dirty="0" err="1"/>
              <a:t>startswith</a:t>
            </a:r>
            <a:r>
              <a:rPr lang="en-US" sz="1050" dirty="0"/>
              <a:t>(): Returns true if the string starts with the specified value</a:t>
            </a:r>
          </a:p>
          <a:p>
            <a:r>
              <a:rPr lang="en-US" sz="1050" dirty="0"/>
              <a:t>strip(): Returns a trimmed version of the string</a:t>
            </a:r>
          </a:p>
          <a:p>
            <a:r>
              <a:rPr lang="en-US" sz="1050" dirty="0" err="1"/>
              <a:t>swapcase</a:t>
            </a:r>
            <a:r>
              <a:rPr lang="en-US" sz="1050" dirty="0"/>
              <a:t>(): Swaps cases, lower case becomes upper case and vice versa</a:t>
            </a:r>
          </a:p>
          <a:p>
            <a:r>
              <a:rPr lang="en-US" sz="1050" dirty="0"/>
              <a:t>title(): Converts the first character of each word to upper case</a:t>
            </a:r>
          </a:p>
          <a:p>
            <a:r>
              <a:rPr lang="en-US" sz="1050" dirty="0"/>
              <a:t>translate(): Returns a translated string</a:t>
            </a:r>
          </a:p>
          <a:p>
            <a:r>
              <a:rPr lang="en-US" sz="1050" dirty="0"/>
              <a:t>upper(): Converts a string into upper case</a:t>
            </a:r>
          </a:p>
          <a:p>
            <a:r>
              <a:rPr lang="en-US" sz="1050" dirty="0" err="1"/>
              <a:t>zfill</a:t>
            </a:r>
            <a:r>
              <a:rPr lang="en-US" sz="1050" dirty="0"/>
              <a:t>(): Fills the string with a specified number of 0 values at the beginning</a:t>
            </a:r>
          </a:p>
        </p:txBody>
      </p:sp>
    </p:spTree>
    <p:extLst>
      <p:ext uri="{BB962C8B-B14F-4D97-AF65-F5344CB8AC3E}">
        <p14:creationId xmlns:p14="http://schemas.microsoft.com/office/powerpoint/2010/main" val="22908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EDB3D-3436-F2C5-B264-8B24DCEC0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now…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911FD-E7C7-EDCE-5BF6-3B83D4113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short review…</a:t>
            </a:r>
          </a:p>
        </p:txBody>
      </p:sp>
    </p:spTree>
    <p:extLst>
      <p:ext uri="{BB962C8B-B14F-4D97-AF65-F5344CB8AC3E}">
        <p14:creationId xmlns:p14="http://schemas.microsoft.com/office/powerpoint/2010/main" val="1810944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B34439AB-66D6-A19A-DAEF-5306453252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Remember?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8B661995-2E6B-3324-5B33-8DCFCF6769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 +, +=</a:t>
            </a:r>
          </a:p>
          <a:p>
            <a:r>
              <a:rPr lang="en-US" altLang="en-US"/>
              <a:t> -, -=</a:t>
            </a:r>
          </a:p>
          <a:p>
            <a:r>
              <a:rPr lang="en-US" altLang="en-US"/>
              <a:t> *, *=</a:t>
            </a:r>
          </a:p>
          <a:p>
            <a:r>
              <a:rPr lang="en-US" altLang="en-US"/>
              <a:t> /, /=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8BE92444-EF02-2E65-D652-2B819F8BF2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And how…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49DA8830-74C5-282D-A808-FCE5E7F2307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X = 2, Y = 3</a:t>
            </a:r>
          </a:p>
          <a:p>
            <a:endParaRPr lang="en-US" altLang="en-US" dirty="0"/>
          </a:p>
          <a:p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 += 1 == ?</a:t>
            </a:r>
          </a:p>
          <a:p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Y -= 3 == ?</a:t>
            </a:r>
          </a:p>
          <a:p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 *= Y == 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9FDAD9CC-1C4D-8706-77C2-F9D8B777B0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And how…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C4A69EDB-D87C-8582-1166-5AACB7D755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X = 2, Y = 3</a:t>
            </a:r>
          </a:p>
          <a:p>
            <a:endParaRPr lang="en-US" altLang="en-US" dirty="0"/>
          </a:p>
          <a:p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 += 1 == 3</a:t>
            </a:r>
          </a:p>
          <a:p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Y -= 3 == ?</a:t>
            </a:r>
          </a:p>
          <a:p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 *= Y == 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EEE365E2-A323-8DEC-F87E-070F466793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And how…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06D3E301-253F-F41C-F72E-EC11DBC5AF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X = 2, Y = 3</a:t>
            </a:r>
          </a:p>
          <a:p>
            <a:endParaRPr lang="en-US" altLang="en-US" dirty="0"/>
          </a:p>
          <a:p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 += 1 == 3</a:t>
            </a:r>
          </a:p>
          <a:p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Y -= 3 == 0</a:t>
            </a:r>
          </a:p>
          <a:p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 *= Y == 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1D886A34-AC2E-3C6D-0C29-874738F2BA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And how…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381E5121-E91A-8AA8-57D7-A152140285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X = 2, Y = 3</a:t>
            </a:r>
          </a:p>
          <a:p>
            <a:endParaRPr lang="en-US" altLang="en-US" dirty="0"/>
          </a:p>
          <a:p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 += 1 == 3</a:t>
            </a:r>
          </a:p>
          <a:p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Y -= 3 == 0</a:t>
            </a:r>
          </a:p>
          <a:p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 *= Y == 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8CD92A26-5DD3-FCFA-2353-DD871068DB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String Concatenation</a:t>
            </a: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D1C1D23A-0BE2-57F2-5C0F-FA7BC467DB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The most basic String operation</a:t>
            </a:r>
          </a:p>
          <a:p>
            <a:pPr lvl="1"/>
            <a:r>
              <a:rPr lang="en-US" altLang="en-US" sz="2800" dirty="0"/>
              <a:t>‘Concatenation’ means to ‘join together’</a:t>
            </a:r>
          </a:p>
          <a:p>
            <a:r>
              <a:rPr lang="en-US" altLang="en-US" sz="2800" dirty="0"/>
              <a:t>Ex. S1 = “My”, S2 = “Dog”</a:t>
            </a:r>
          </a:p>
          <a:p>
            <a:r>
              <a:rPr lang="en-US" altLang="en-US" dirty="0"/>
              <a:t>S1 + S2 == 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4831</TotalTime>
  <Words>1653</Words>
  <Application>Microsoft Macintosh PowerPoint</Application>
  <PresentationFormat>On-screen Show (4:3)</PresentationFormat>
  <Paragraphs>201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MS PGothic</vt:lpstr>
      <vt:lpstr>Arial</vt:lpstr>
      <vt:lpstr>Courier New</vt:lpstr>
      <vt:lpstr>Times New Roman</vt:lpstr>
      <vt:lpstr>Office Theme</vt:lpstr>
      <vt:lpstr>Strings</vt:lpstr>
      <vt:lpstr>Strings</vt:lpstr>
      <vt:lpstr>And now…</vt:lpstr>
      <vt:lpstr>Remember?</vt:lpstr>
      <vt:lpstr>And how…</vt:lpstr>
      <vt:lpstr>And how…</vt:lpstr>
      <vt:lpstr>And how…</vt:lpstr>
      <vt:lpstr>And how…</vt:lpstr>
      <vt:lpstr>String Concatenation</vt:lpstr>
      <vt:lpstr>String Concatenation</vt:lpstr>
      <vt:lpstr>String Concatenation</vt:lpstr>
      <vt:lpstr>+=</vt:lpstr>
      <vt:lpstr>+=</vt:lpstr>
      <vt:lpstr>Accessing the Individual Characters in a String</vt:lpstr>
      <vt:lpstr>Strings are arrays:</vt:lpstr>
      <vt:lpstr>Strings Are Immutable</vt:lpstr>
      <vt:lpstr>Exercise 8A</vt:lpstr>
      <vt:lpstr>Splitting a String</vt:lpstr>
      <vt:lpstr>Exercise 8B</vt:lpstr>
      <vt:lpstr>String Slicing</vt:lpstr>
      <vt:lpstr>Testing, Searching, and Manipulating Strings</vt:lpstr>
      <vt:lpstr>String Methods</vt:lpstr>
      <vt:lpstr>String Methods (cont’d.)</vt:lpstr>
      <vt:lpstr>String Methods (cont’d.)</vt:lpstr>
      <vt:lpstr>Exercise 8C</vt:lpstr>
      <vt:lpstr>Test Data</vt:lpstr>
      <vt:lpstr>Python Has Helpers</vt:lpstr>
    </vt:vector>
  </TitlesOfParts>
  <Company>Georgia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Programming</dc:title>
  <dc:creator>College of Computing</dc:creator>
  <cp:lastModifiedBy>William Forsyth</cp:lastModifiedBy>
  <cp:revision>207</cp:revision>
  <cp:lastPrinted>2001-05-09T19:53:32Z</cp:lastPrinted>
  <dcterms:created xsi:type="dcterms:W3CDTF">1999-03-03T13:26:07Z</dcterms:created>
  <dcterms:modified xsi:type="dcterms:W3CDTF">2026-05-18T20:19:13Z</dcterms:modified>
</cp:coreProperties>
</file>